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1" r:id="rId6"/>
    <p:sldId id="260" r:id="rId7"/>
    <p:sldId id="263" r:id="rId8"/>
    <p:sldId id="264" r:id="rId9"/>
    <p:sldId id="265" r:id="rId10"/>
    <p:sldId id="266" r:id="rId11"/>
    <p:sldId id="267" r:id="rId12"/>
    <p:sldId id="297" r:id="rId13"/>
    <p:sldId id="290" r:id="rId14"/>
    <p:sldId id="272" r:id="rId15"/>
    <p:sldId id="275" r:id="rId16"/>
    <p:sldId id="295" r:id="rId17"/>
    <p:sldId id="288" r:id="rId18"/>
    <p:sldId id="291" r:id="rId19"/>
    <p:sldId id="287" r:id="rId20"/>
    <p:sldId id="292" r:id="rId21"/>
    <p:sldId id="294" r:id="rId22"/>
    <p:sldId id="296" r:id="rId23"/>
    <p:sldId id="270" r:id="rId24"/>
    <p:sldId id="298" r:id="rId25"/>
    <p:sldId id="268" r:id="rId26"/>
    <p:sldId id="269" r:id="rId27"/>
    <p:sldId id="271" r:id="rId28"/>
    <p:sldId id="299" r:id="rId29"/>
    <p:sldId id="286" r:id="rId30"/>
    <p:sldId id="276" r:id="rId31"/>
    <p:sldId id="278" r:id="rId32"/>
    <p:sldId id="279" r:id="rId33"/>
    <p:sldId id="280" r:id="rId34"/>
    <p:sldId id="282" r:id="rId35"/>
    <p:sldId id="281" r:id="rId36"/>
    <p:sldId id="283" r:id="rId37"/>
    <p:sldId id="284" r:id="rId38"/>
    <p:sldId id="277" r:id="rId39"/>
    <p:sldId id="285" r:id="rId4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Madenwald" initials="NM" lastIdx="6" clrIdx="0">
    <p:extLst>
      <p:ext uri="{19B8F6BF-5375-455C-9EA6-DF929625EA0E}">
        <p15:presenceInfo xmlns:p15="http://schemas.microsoft.com/office/powerpoint/2012/main" userId="S-1-5-21-2143357078-1662792414-1549874597-305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6" d="100"/>
          <a:sy n="76" d="100"/>
        </p:scale>
        <p:origin x="72" y="4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madenwald\AppData\Local\Microsoft\Windows\INetCache\Content.Outlook\UPOFM72F\Fund%20Summary%20031%20Net%20Graphed%20(00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ON-ISILON\city\departments\Utilities%20Dept\Ken%20files%202020\Water\Water%20Rates%2020\Chris's%20Presentation%2010%2020%2020\July%2013,%202021%20Water%20Rate%20Update\Rate%20increase%20data%206-20.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 2'!$F$5</c:f>
              <c:strCache>
                <c:ptCount val="1"/>
                <c:pt idx="0">
                  <c:v>Actual Expenditures</c:v>
                </c:pt>
              </c:strCache>
            </c:strRef>
          </c:tx>
          <c:spPr>
            <a:ln w="63500" cap="rnd">
              <a:solidFill>
                <a:schemeClr val="accent1"/>
              </a:solidFill>
              <a:round/>
            </a:ln>
            <a:effectLst/>
          </c:spPr>
          <c:marker>
            <c:symbol val="none"/>
          </c:marker>
          <c:cat>
            <c:strRef>
              <c:f>'Sheet 2'!$B$6:$B$19</c:f>
              <c:strCache>
                <c:ptCount val="14"/>
                <c:pt idx="0">
                  <c:v>FYE08</c:v>
                </c:pt>
                <c:pt idx="1">
                  <c:v>FYE09</c:v>
                </c:pt>
                <c:pt idx="2">
                  <c:v>FYE10</c:v>
                </c:pt>
                <c:pt idx="3">
                  <c:v>FYE11</c:v>
                </c:pt>
                <c:pt idx="4">
                  <c:v>FYE12</c:v>
                </c:pt>
                <c:pt idx="5">
                  <c:v>FYE13</c:v>
                </c:pt>
                <c:pt idx="6">
                  <c:v>FYE14</c:v>
                </c:pt>
                <c:pt idx="7">
                  <c:v>FYE15</c:v>
                </c:pt>
                <c:pt idx="8">
                  <c:v>FYE16</c:v>
                </c:pt>
                <c:pt idx="9">
                  <c:v>FYE17</c:v>
                </c:pt>
                <c:pt idx="10">
                  <c:v>FYE18</c:v>
                </c:pt>
                <c:pt idx="11">
                  <c:v>FYE19</c:v>
                </c:pt>
                <c:pt idx="12">
                  <c:v>FYE20</c:v>
                </c:pt>
                <c:pt idx="13">
                  <c:v>FYE21</c:v>
                </c:pt>
              </c:strCache>
            </c:strRef>
          </c:cat>
          <c:val>
            <c:numRef>
              <c:f>'Sheet 2'!$F$6:$F$19</c:f>
              <c:numCache>
                <c:formatCode>_("$"* #,##0.00_);_("$"* \(#,##0.00\);_("$"* "-"??_);_(@_)</c:formatCode>
                <c:ptCount val="14"/>
                <c:pt idx="0">
                  <c:v>7908476</c:v>
                </c:pt>
                <c:pt idx="1">
                  <c:v>8764379</c:v>
                </c:pt>
                <c:pt idx="2">
                  <c:v>8825500</c:v>
                </c:pt>
                <c:pt idx="3">
                  <c:v>8685308</c:v>
                </c:pt>
                <c:pt idx="4">
                  <c:v>9725849</c:v>
                </c:pt>
                <c:pt idx="5">
                  <c:v>9813651</c:v>
                </c:pt>
                <c:pt idx="6">
                  <c:v>9775655</c:v>
                </c:pt>
                <c:pt idx="7">
                  <c:v>10075382</c:v>
                </c:pt>
                <c:pt idx="8">
                  <c:v>10101347</c:v>
                </c:pt>
                <c:pt idx="9">
                  <c:v>10195449</c:v>
                </c:pt>
                <c:pt idx="10">
                  <c:v>10857728</c:v>
                </c:pt>
                <c:pt idx="11">
                  <c:v>11040961</c:v>
                </c:pt>
                <c:pt idx="12">
                  <c:v>11701351</c:v>
                </c:pt>
                <c:pt idx="13">
                  <c:v>11671031</c:v>
                </c:pt>
              </c:numCache>
            </c:numRef>
          </c:val>
          <c:smooth val="0"/>
          <c:extLst>
            <c:ext xmlns:c16="http://schemas.microsoft.com/office/drawing/2014/chart" uri="{C3380CC4-5D6E-409C-BE32-E72D297353CC}">
              <c16:uniqueId val="{00000000-2F2E-4234-B5B6-C8A2CD7E5579}"/>
            </c:ext>
          </c:extLst>
        </c:ser>
        <c:dLbls>
          <c:showLegendKey val="0"/>
          <c:showVal val="0"/>
          <c:showCatName val="0"/>
          <c:showSerName val="0"/>
          <c:showPercent val="0"/>
          <c:showBubbleSize val="0"/>
        </c:dLbls>
        <c:marker val="1"/>
        <c:smooth val="0"/>
        <c:axId val="483495664"/>
        <c:axId val="483495992"/>
      </c:lineChart>
      <c:lineChart>
        <c:grouping val="standard"/>
        <c:varyColors val="0"/>
        <c:ser>
          <c:idx val="1"/>
          <c:order val="1"/>
          <c:tx>
            <c:v>Expenditures at 3.04% Growth</c:v>
          </c:tx>
          <c:spPr>
            <a:ln w="63500" cap="rnd">
              <a:solidFill>
                <a:schemeClr val="accent2"/>
              </a:solidFill>
              <a:round/>
            </a:ln>
            <a:effectLst/>
          </c:spPr>
          <c:marker>
            <c:symbol val="none"/>
          </c:marker>
          <c:cat>
            <c:strRef>
              <c:f>'Sheet 2'!$B$6:$B$19</c:f>
              <c:strCache>
                <c:ptCount val="14"/>
                <c:pt idx="0">
                  <c:v>FYE08</c:v>
                </c:pt>
                <c:pt idx="1">
                  <c:v>FYE09</c:v>
                </c:pt>
                <c:pt idx="2">
                  <c:v>FYE10</c:v>
                </c:pt>
                <c:pt idx="3">
                  <c:v>FYE11</c:v>
                </c:pt>
                <c:pt idx="4">
                  <c:v>FYE12</c:v>
                </c:pt>
                <c:pt idx="5">
                  <c:v>FYE13</c:v>
                </c:pt>
                <c:pt idx="6">
                  <c:v>FYE14</c:v>
                </c:pt>
                <c:pt idx="7">
                  <c:v>FYE15</c:v>
                </c:pt>
                <c:pt idx="8">
                  <c:v>FYE16</c:v>
                </c:pt>
                <c:pt idx="9">
                  <c:v>FYE17</c:v>
                </c:pt>
                <c:pt idx="10">
                  <c:v>FYE18</c:v>
                </c:pt>
                <c:pt idx="11">
                  <c:v>FYE19</c:v>
                </c:pt>
                <c:pt idx="12">
                  <c:v>FYE20</c:v>
                </c:pt>
                <c:pt idx="13">
                  <c:v>FYE21</c:v>
                </c:pt>
              </c:strCache>
            </c:strRef>
          </c:cat>
          <c:val>
            <c:numRef>
              <c:f>'Sheet 2'!$I$6:$I$19</c:f>
              <c:numCache>
                <c:formatCode>_("$"* #,##0.00_);_("$"* \(#,##0.00\);_("$"* "-"??_);_(@_)</c:formatCode>
                <c:ptCount val="14"/>
                <c:pt idx="0">
                  <c:v>7908476</c:v>
                </c:pt>
                <c:pt idx="1">
                  <c:v>8148807.606058415</c:v>
                </c:pt>
                <c:pt idx="2">
                  <c:v>8396442.6775216218</c:v>
                </c:pt>
                <c:pt idx="3">
                  <c:v>8651603.1602576375</c:v>
                </c:pt>
                <c:pt idx="4">
                  <c:v>8914517.744873533</c:v>
                </c:pt>
                <c:pt idx="5">
                  <c:v>9185422.0716820993</c:v>
                </c:pt>
                <c:pt idx="6">
                  <c:v>9464558.9418972675</c:v>
                </c:pt>
                <c:pt idx="7">
                  <c:v>9752178.5352475792</c:v>
                </c:pt>
                <c:pt idx="8">
                  <c:v>10048538.634202732</c:v>
                </c:pt>
                <c:pt idx="9">
                  <c:v>10353904.855014171</c:v>
                </c:pt>
                <c:pt idx="10">
                  <c:v>10668550.885776808</c:v>
                </c:pt>
                <c:pt idx="11">
                  <c:v>10992758.731725216</c:v>
                </c:pt>
                <c:pt idx="12">
                  <c:v>11326818.96798416</c:v>
                </c:pt>
                <c:pt idx="13">
                  <c:v>11671031.000000007</c:v>
                </c:pt>
              </c:numCache>
            </c:numRef>
          </c:val>
          <c:smooth val="0"/>
          <c:extLst>
            <c:ext xmlns:c16="http://schemas.microsoft.com/office/drawing/2014/chart" uri="{C3380CC4-5D6E-409C-BE32-E72D297353CC}">
              <c16:uniqueId val="{00000001-2F2E-4234-B5B6-C8A2CD7E5579}"/>
            </c:ext>
          </c:extLst>
        </c:ser>
        <c:ser>
          <c:idx val="2"/>
          <c:order val="2"/>
          <c:tx>
            <c:v>Expenditures at 3.00% Growth</c:v>
          </c:tx>
          <c:spPr>
            <a:ln w="63500" cap="rnd">
              <a:solidFill>
                <a:srgbClr val="00B050"/>
              </a:solidFill>
              <a:round/>
            </a:ln>
            <a:effectLst/>
          </c:spPr>
          <c:marker>
            <c:symbol val="none"/>
          </c:marker>
          <c:val>
            <c:numRef>
              <c:f>'Sheet 2'!$J$6:$J$19</c:f>
              <c:numCache>
                <c:formatCode>_("$"* #,##0.00_);_("$"* \(#,##0.00\);_("$"* "-"??_);_(@_)</c:formatCode>
                <c:ptCount val="14"/>
                <c:pt idx="0">
                  <c:v>7908476</c:v>
                </c:pt>
                <c:pt idx="1">
                  <c:v>8145730.2800000003</c:v>
                </c:pt>
                <c:pt idx="2">
                  <c:v>8390102.1884000003</c:v>
                </c:pt>
                <c:pt idx="3">
                  <c:v>8641805.2540520001</c:v>
                </c:pt>
                <c:pt idx="4">
                  <c:v>8901059.4116735607</c:v>
                </c:pt>
                <c:pt idx="5">
                  <c:v>9168091.1940237675</c:v>
                </c:pt>
                <c:pt idx="6">
                  <c:v>9443133.92984448</c:v>
                </c:pt>
                <c:pt idx="7">
                  <c:v>9726427.9477398135</c:v>
                </c:pt>
                <c:pt idx="8">
                  <c:v>10018220.786172008</c:v>
                </c:pt>
                <c:pt idx="9">
                  <c:v>10318767.409757169</c:v>
                </c:pt>
                <c:pt idx="10">
                  <c:v>10628330.432049884</c:v>
                </c:pt>
                <c:pt idx="11">
                  <c:v>10947180.34501138</c:v>
                </c:pt>
                <c:pt idx="12">
                  <c:v>11275595.755361721</c:v>
                </c:pt>
                <c:pt idx="13">
                  <c:v>11613863.628022572</c:v>
                </c:pt>
              </c:numCache>
            </c:numRef>
          </c:val>
          <c:smooth val="0"/>
          <c:extLst>
            <c:ext xmlns:c16="http://schemas.microsoft.com/office/drawing/2014/chart" uri="{C3380CC4-5D6E-409C-BE32-E72D297353CC}">
              <c16:uniqueId val="{00000002-2F2E-4234-B5B6-C8A2CD7E5579}"/>
            </c:ext>
          </c:extLst>
        </c:ser>
        <c:dLbls>
          <c:showLegendKey val="0"/>
          <c:showVal val="0"/>
          <c:showCatName val="0"/>
          <c:showSerName val="0"/>
          <c:showPercent val="0"/>
          <c:showBubbleSize val="0"/>
        </c:dLbls>
        <c:marker val="1"/>
        <c:smooth val="0"/>
        <c:axId val="569600576"/>
        <c:axId val="569591064"/>
      </c:lineChart>
      <c:catAx>
        <c:axId val="48349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83495992"/>
        <c:crosses val="autoZero"/>
        <c:auto val="1"/>
        <c:lblAlgn val="ctr"/>
        <c:lblOffset val="100"/>
        <c:noMultiLvlLbl val="0"/>
      </c:catAx>
      <c:valAx>
        <c:axId val="483495992"/>
        <c:scaling>
          <c:orientation val="minMax"/>
          <c:max val="13000000"/>
          <c:min val="7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83495664"/>
        <c:crosses val="autoZero"/>
        <c:crossBetween val="between"/>
      </c:valAx>
      <c:valAx>
        <c:axId val="569591064"/>
        <c:scaling>
          <c:orientation val="minMax"/>
          <c:max val="13000000"/>
          <c:min val="7000000"/>
        </c:scaling>
        <c:delete val="0"/>
        <c:axPos val="r"/>
        <c:numFmt formatCode="_(&quot;$&quot;* #,##0_);_(&quot;$&quot;* \(#,##0\);_(&quot;$&quot;* &quot;-&quot;_);_(@_)" sourceLinked="0"/>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69600576"/>
        <c:crosses val="max"/>
        <c:crossBetween val="between"/>
      </c:valAx>
      <c:catAx>
        <c:axId val="569600576"/>
        <c:scaling>
          <c:orientation val="minMax"/>
        </c:scaling>
        <c:delete val="1"/>
        <c:axPos val="b"/>
        <c:numFmt formatCode="General" sourceLinked="1"/>
        <c:majorTickMark val="out"/>
        <c:minorTickMark val="none"/>
        <c:tickLblPos val="nextTo"/>
        <c:crossAx val="569591064"/>
        <c:crosses val="autoZero"/>
        <c:auto val="1"/>
        <c:lblAlgn val="ctr"/>
        <c:lblOffset val="100"/>
        <c:noMultiLvlLbl val="0"/>
      </c:catAx>
      <c:spPr>
        <a:solidFill>
          <a:schemeClr val="bg1"/>
        </a:solid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10,000 Gal/Month Commercial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6"/>
            <c:invertIfNegative val="0"/>
            <c:bubble3D val="0"/>
            <c:spPr>
              <a:solidFill>
                <a:schemeClr val="accent1"/>
              </a:solidFill>
              <a:ln w="19050">
                <a:solidFill>
                  <a:sysClr val="windowText" lastClr="000000"/>
                </a:solidFill>
              </a:ln>
              <a:effectLst/>
            </c:spPr>
            <c:extLst>
              <c:ext xmlns:c16="http://schemas.microsoft.com/office/drawing/2014/chart" uri="{C3380CC4-5D6E-409C-BE32-E72D297353CC}">
                <c16:uniqueId val="{00000001-7FB6-47DA-AA48-37CDB1864BCB}"/>
              </c:ext>
            </c:extLst>
          </c:dPt>
          <c:dPt>
            <c:idx val="11"/>
            <c:invertIfNegative val="0"/>
            <c:bubble3D val="0"/>
            <c:spPr>
              <a:solidFill>
                <a:schemeClr val="accent1"/>
              </a:solidFill>
              <a:ln w="28575">
                <a:solidFill>
                  <a:schemeClr val="accent1">
                    <a:lumMod val="50000"/>
                  </a:schemeClr>
                </a:solidFill>
              </a:ln>
              <a:effectLst/>
            </c:spPr>
            <c:extLst>
              <c:ext xmlns:c16="http://schemas.microsoft.com/office/drawing/2014/chart" uri="{C3380CC4-5D6E-409C-BE32-E72D297353CC}">
                <c16:uniqueId val="{00000003-7FB6-47DA-AA48-37CDB1864BCB}"/>
              </c:ext>
            </c:extLst>
          </c:dPt>
          <c:cat>
            <c:strRef>
              <c:f>'Comm charts'!$AC$3:$AC$19</c:f>
              <c:strCache>
                <c:ptCount val="17"/>
                <c:pt idx="0">
                  <c:v>Tulsa</c:v>
                </c:pt>
                <c:pt idx="1">
                  <c:v>Midwest City</c:v>
                </c:pt>
                <c:pt idx="2">
                  <c:v>Oklahoma City</c:v>
                </c:pt>
                <c:pt idx="3">
                  <c:v>Bartlesville</c:v>
                </c:pt>
                <c:pt idx="4">
                  <c:v>Ponca City</c:v>
                </c:pt>
                <c:pt idx="5">
                  <c:v>Moore</c:v>
                </c:pt>
                <c:pt idx="6">
                  <c:v>Norman</c:v>
                </c:pt>
                <c:pt idx="7">
                  <c:v>Broken Arrow</c:v>
                </c:pt>
                <c:pt idx="8">
                  <c:v>Denton, TX</c:v>
                </c:pt>
                <c:pt idx="9">
                  <c:v>Lubbock, TX</c:v>
                </c:pt>
                <c:pt idx="10">
                  <c:v>Lawton</c:v>
                </c:pt>
                <c:pt idx="11">
                  <c:v>Proposed Nor</c:v>
                </c:pt>
                <c:pt idx="12">
                  <c:v>Ardmore</c:v>
                </c:pt>
                <c:pt idx="13">
                  <c:v>Lawrence, KS</c:v>
                </c:pt>
                <c:pt idx="14">
                  <c:v>Stillwater</c:v>
                </c:pt>
                <c:pt idx="15">
                  <c:v>Edmond</c:v>
                </c:pt>
                <c:pt idx="16">
                  <c:v>Enid</c:v>
                </c:pt>
              </c:strCache>
            </c:strRef>
          </c:cat>
          <c:val>
            <c:numRef>
              <c:f>'Comm charts'!$AD$3:$AD$19</c:f>
              <c:numCache>
                <c:formatCode>0.00</c:formatCode>
                <c:ptCount val="17"/>
                <c:pt idx="0">
                  <c:v>43.18</c:v>
                </c:pt>
                <c:pt idx="1">
                  <c:v>44.86</c:v>
                </c:pt>
                <c:pt idx="2">
                  <c:v>51.88</c:v>
                </c:pt>
                <c:pt idx="3">
                  <c:v>53.41</c:v>
                </c:pt>
                <c:pt idx="4">
                  <c:v>53.58</c:v>
                </c:pt>
                <c:pt idx="5">
                  <c:v>61.9</c:v>
                </c:pt>
                <c:pt idx="6">
                  <c:v>62.96</c:v>
                </c:pt>
                <c:pt idx="7">
                  <c:v>64.28</c:v>
                </c:pt>
                <c:pt idx="8">
                  <c:v>65.77</c:v>
                </c:pt>
                <c:pt idx="9">
                  <c:v>66.28</c:v>
                </c:pt>
                <c:pt idx="10">
                  <c:v>69.540000000000006</c:v>
                </c:pt>
                <c:pt idx="11">
                  <c:v>70.259999999999991</c:v>
                </c:pt>
                <c:pt idx="12">
                  <c:v>70.849999999999994</c:v>
                </c:pt>
                <c:pt idx="13">
                  <c:v>76.069999999999993</c:v>
                </c:pt>
                <c:pt idx="14">
                  <c:v>78.92</c:v>
                </c:pt>
                <c:pt idx="15">
                  <c:v>84.67</c:v>
                </c:pt>
                <c:pt idx="16">
                  <c:v>96.51</c:v>
                </c:pt>
              </c:numCache>
            </c:numRef>
          </c:val>
          <c:extLst>
            <c:ext xmlns:c16="http://schemas.microsoft.com/office/drawing/2014/chart" uri="{C3380CC4-5D6E-409C-BE32-E72D297353CC}">
              <c16:uniqueId val="{00000004-7FB6-47DA-AA48-37CDB1864BCB}"/>
            </c:ext>
          </c:extLst>
        </c:ser>
        <c:dLbls>
          <c:showLegendKey val="0"/>
          <c:showVal val="0"/>
          <c:showCatName val="0"/>
          <c:showSerName val="0"/>
          <c:showPercent val="0"/>
          <c:showBubbleSize val="0"/>
        </c:dLbls>
        <c:gapWidth val="182"/>
        <c:axId val="501991848"/>
        <c:axId val="501994144"/>
      </c:barChart>
      <c:catAx>
        <c:axId val="501991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1994144"/>
        <c:crosses val="autoZero"/>
        <c:auto val="1"/>
        <c:lblAlgn val="ctr"/>
        <c:lblOffset val="100"/>
        <c:noMultiLvlLbl val="0"/>
      </c:catAx>
      <c:valAx>
        <c:axId val="501994144"/>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1991848"/>
        <c:crosses val="autoZero"/>
        <c:crossBetween val="between"/>
      </c:valAx>
      <c:spPr>
        <a:noFill/>
        <a:ln>
          <a:noFill/>
        </a:ln>
        <a:effectLst/>
      </c:spPr>
    </c:plotArea>
    <c:plotVisOnly val="1"/>
    <c:dispBlanksAs val="gap"/>
    <c:showDLblsOverMax val="0"/>
  </c:chart>
  <c:spPr>
    <a:solidFill>
      <a:schemeClr val="bg1"/>
    </a:solidFill>
    <a:ln w="28575" cap="flat" cmpd="sng" algn="ctr">
      <a:solidFill>
        <a:schemeClr val="accent1">
          <a:lumMod val="50000"/>
        </a:schemeClr>
      </a:solid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50" b="1" i="0" u="none" strike="noStrike" baseline="0">
                <a:solidFill>
                  <a:srgbClr val="000000"/>
                </a:solidFill>
                <a:latin typeface="Arial"/>
                <a:ea typeface="Arial"/>
                <a:cs typeface="Arial"/>
              </a:defRPr>
            </a:pPr>
            <a:r>
              <a:rPr lang="en-US"/>
              <a:t>Total Monthly Residential Utility Bills
(assuming 10k gallon water usage and 5/8"or</a:t>
            </a:r>
            <a:r>
              <a:rPr lang="en-US" baseline="0"/>
              <a:t> 3/4" meter, </a:t>
            </a:r>
            <a:r>
              <a:rPr lang="en-US" u="sng" baseline="0"/>
              <a:t>excludes Storm Water fees</a:t>
            </a:r>
            <a:r>
              <a:rPr lang="en-US"/>
              <a:t>)</a:t>
            </a:r>
          </a:p>
        </c:rich>
      </c:tx>
      <c:layout>
        <c:manualLayout>
          <c:xMode val="edge"/>
          <c:yMode val="edge"/>
          <c:x val="0.15830299058394934"/>
          <c:y val="2.6763990267639901E-2"/>
        </c:manualLayout>
      </c:layout>
      <c:overlay val="0"/>
      <c:spPr>
        <a:noFill/>
        <a:ln w="25400">
          <a:noFill/>
        </a:ln>
      </c:spPr>
    </c:title>
    <c:autoTitleDeleted val="0"/>
    <c:plotArea>
      <c:layout>
        <c:manualLayout>
          <c:layoutTarget val="inner"/>
          <c:xMode val="edge"/>
          <c:yMode val="edge"/>
          <c:x val="0.11627913926184023"/>
          <c:y val="0.14416058394160583"/>
          <c:w val="0.84700173020203617"/>
          <c:h val="0.77554744525547448"/>
        </c:manualLayout>
      </c:layout>
      <c:barChart>
        <c:barDir val="bar"/>
        <c:grouping val="clustered"/>
        <c:varyColors val="0"/>
        <c:ser>
          <c:idx val="0"/>
          <c:order val="0"/>
          <c:spPr>
            <a:solidFill>
              <a:srgbClr val="00FFFF"/>
            </a:solidFill>
            <a:ln w="12700">
              <a:solidFill>
                <a:schemeClr val="tx1"/>
              </a:solidFill>
              <a:prstDash val="solid"/>
            </a:ln>
            <a:scene3d>
              <a:camera prst="orthographicFront"/>
              <a:lightRig rig="threePt" dir="t"/>
            </a:scene3d>
            <a:sp3d>
              <a:bevelT prst="angle"/>
            </a:sp3d>
          </c:spPr>
          <c:invertIfNegative val="0"/>
          <c:dPt>
            <c:idx val="0"/>
            <c:invertIfNegative val="0"/>
            <c:bubble3D val="0"/>
            <c:spPr>
              <a:solidFill>
                <a:srgbClr val="00FFFF"/>
              </a:solidFill>
              <a:ln w="12700">
                <a:solidFill>
                  <a:schemeClr val="tx1"/>
                </a:solidFill>
                <a:prstDash val="solid"/>
              </a:ln>
              <a:effectLst>
                <a:glow rad="101600">
                  <a:schemeClr val="accent2">
                    <a:satMod val="175000"/>
                  </a:schemeClr>
                </a:glow>
              </a:effectLst>
              <a:scene3d>
                <a:camera prst="orthographicFront"/>
                <a:lightRig rig="threePt" dir="t"/>
              </a:scene3d>
              <a:sp3d>
                <a:bevelT prst="angle"/>
              </a:sp3d>
            </c:spPr>
            <c:extLst>
              <c:ext xmlns:c16="http://schemas.microsoft.com/office/drawing/2014/chart" uri="{C3380CC4-5D6E-409C-BE32-E72D297353CC}">
                <c16:uniqueId val="{00000001-312A-44BB-B6D1-C27BAA7CA2DB}"/>
              </c:ext>
            </c:extLst>
          </c:dPt>
          <c:dPt>
            <c:idx val="2"/>
            <c:invertIfNegative val="0"/>
            <c:bubble3D val="0"/>
            <c:spPr>
              <a:solidFill>
                <a:srgbClr val="00FFFF"/>
              </a:solidFill>
              <a:ln w="57150">
                <a:solidFill>
                  <a:sysClr val="windowText" lastClr="000000"/>
                </a:solidFill>
                <a:prstDash val="solid"/>
              </a:ln>
              <a:scene3d>
                <a:camera prst="orthographicFront"/>
                <a:lightRig rig="threePt" dir="t"/>
              </a:scene3d>
              <a:sp3d>
                <a:bevelT prst="angle"/>
              </a:sp3d>
            </c:spPr>
            <c:extLst>
              <c:ext xmlns:c16="http://schemas.microsoft.com/office/drawing/2014/chart" uri="{C3380CC4-5D6E-409C-BE32-E72D297353CC}">
                <c16:uniqueId val="{00000003-312A-44BB-B6D1-C27BAA7CA2DB}"/>
              </c:ext>
            </c:extLst>
          </c:dPt>
          <c:cat>
            <c:strRef>
              <c:f>'Total Utility Bill'!$A$80:$A$96</c:f>
              <c:strCache>
                <c:ptCount val="17"/>
                <c:pt idx="0">
                  <c:v>Norman</c:v>
                </c:pt>
                <c:pt idx="1">
                  <c:v>Ponca City</c:v>
                </c:pt>
                <c:pt idx="2">
                  <c:v>Norman Proposed</c:v>
                </c:pt>
                <c:pt idx="3">
                  <c:v>Ardmore</c:v>
                </c:pt>
                <c:pt idx="4">
                  <c:v>Lawton</c:v>
                </c:pt>
                <c:pt idx="5">
                  <c:v>Moore</c:v>
                </c:pt>
                <c:pt idx="6">
                  <c:v>Midwest City</c:v>
                </c:pt>
                <c:pt idx="7">
                  <c:v>Broken Arrow</c:v>
                </c:pt>
                <c:pt idx="8">
                  <c:v>Denton, TX</c:v>
                </c:pt>
                <c:pt idx="9">
                  <c:v>Oklahoma City</c:v>
                </c:pt>
                <c:pt idx="10">
                  <c:v>Bartlesville</c:v>
                </c:pt>
                <c:pt idx="11">
                  <c:v>Lubbock, TX</c:v>
                </c:pt>
                <c:pt idx="12">
                  <c:v>Stillwater</c:v>
                </c:pt>
                <c:pt idx="13">
                  <c:v>Enid</c:v>
                </c:pt>
                <c:pt idx="14">
                  <c:v>Edmond</c:v>
                </c:pt>
                <c:pt idx="15">
                  <c:v>Tulsa</c:v>
                </c:pt>
                <c:pt idx="16">
                  <c:v>Lawrence, KS</c:v>
                </c:pt>
              </c:strCache>
            </c:strRef>
          </c:cat>
          <c:val>
            <c:numRef>
              <c:f>'Total Utility Bill'!$B$80:$B$96</c:f>
              <c:numCache>
                <c:formatCode>_("$"* #,##0.00_);_("$"* \(#,##0.00\);_("$"* "-"??_);_(@_)</c:formatCode>
                <c:ptCount val="17"/>
                <c:pt idx="0">
                  <c:v>94.05</c:v>
                </c:pt>
                <c:pt idx="1">
                  <c:v>105.20828877005347</c:v>
                </c:pt>
                <c:pt idx="2">
                  <c:v>105.35</c:v>
                </c:pt>
                <c:pt idx="3">
                  <c:v>110.24</c:v>
                </c:pt>
                <c:pt idx="4">
                  <c:v>111.62</c:v>
                </c:pt>
                <c:pt idx="5">
                  <c:v>111.7</c:v>
                </c:pt>
                <c:pt idx="6">
                  <c:v>113.06</c:v>
                </c:pt>
                <c:pt idx="7">
                  <c:v>123.46000000000001</c:v>
                </c:pt>
                <c:pt idx="8">
                  <c:v>130.38</c:v>
                </c:pt>
                <c:pt idx="9">
                  <c:v>131.97</c:v>
                </c:pt>
                <c:pt idx="10">
                  <c:v>134.04</c:v>
                </c:pt>
                <c:pt idx="11">
                  <c:v>140.97</c:v>
                </c:pt>
                <c:pt idx="12">
                  <c:v>141.29</c:v>
                </c:pt>
                <c:pt idx="13">
                  <c:v>158.82</c:v>
                </c:pt>
                <c:pt idx="14">
                  <c:v>161.35</c:v>
                </c:pt>
                <c:pt idx="15">
                  <c:v>164.01999999999998</c:v>
                </c:pt>
                <c:pt idx="16">
                  <c:v>201.95249999999999</c:v>
                </c:pt>
              </c:numCache>
            </c:numRef>
          </c:val>
          <c:extLst>
            <c:ext xmlns:c16="http://schemas.microsoft.com/office/drawing/2014/chart" uri="{C3380CC4-5D6E-409C-BE32-E72D297353CC}">
              <c16:uniqueId val="{00000004-312A-44BB-B6D1-C27BAA7CA2DB}"/>
            </c:ext>
          </c:extLst>
        </c:ser>
        <c:dLbls>
          <c:showLegendKey val="0"/>
          <c:showVal val="0"/>
          <c:showCatName val="0"/>
          <c:showSerName val="0"/>
          <c:showPercent val="0"/>
          <c:showBubbleSize val="0"/>
        </c:dLbls>
        <c:gapWidth val="50"/>
        <c:axId val="261176320"/>
        <c:axId val="261198592"/>
      </c:barChart>
      <c:catAx>
        <c:axId val="261176320"/>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261198592"/>
        <c:crosses val="autoZero"/>
        <c:auto val="1"/>
        <c:lblAlgn val="ctr"/>
        <c:lblOffset val="100"/>
        <c:tickLblSkip val="1"/>
        <c:tickMarkSkip val="1"/>
        <c:noMultiLvlLbl val="0"/>
      </c:catAx>
      <c:valAx>
        <c:axId val="261198592"/>
        <c:scaling>
          <c:orientation val="minMax"/>
          <c:min val="0"/>
        </c:scaling>
        <c:delete val="0"/>
        <c:axPos val="b"/>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n-US"/>
          </a:p>
        </c:txPr>
        <c:crossAx val="261176320"/>
        <c:crosses val="autoZero"/>
        <c:crossBetween val="between"/>
        <c:majorUnit val="10"/>
      </c:valAx>
      <c:spPr>
        <a:solidFill>
          <a:srgbClr val="FFFFFF"/>
        </a:solidFill>
        <a:ln w="12700">
          <a:solidFill>
            <a:srgbClr val="FFFFFF"/>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Water Usage 2009 vs 2020</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5919245559421"/>
          <c:y val="0.1313345458877811"/>
          <c:w val="0.83426326456028443"/>
          <c:h val="0.70075058443631522"/>
        </c:manualLayout>
      </c:layout>
      <c:lineChart>
        <c:grouping val="standard"/>
        <c:varyColors val="0"/>
        <c:ser>
          <c:idx val="0"/>
          <c:order val="0"/>
          <c:tx>
            <c:v>2009</c:v>
          </c:tx>
          <c:spPr>
            <a:ln w="50800" cap="rnd">
              <a:solidFill>
                <a:schemeClr val="accent1"/>
              </a:solidFill>
              <a:round/>
            </a:ln>
            <a:effectLst/>
          </c:spPr>
          <c:marker>
            <c:symbol val="none"/>
          </c:marker>
          <c:val>
            <c:numRef>
              <c:f>'REs bill history'!$H$8:$H$33</c:f>
              <c:numCache>
                <c:formatCode>0.00%</c:formatCode>
                <c:ptCount val="26"/>
                <c:pt idx="0">
                  <c:v>0.18533089331925218</c:v>
                </c:pt>
                <c:pt idx="1">
                  <c:v>0.31660795046878903</c:v>
                </c:pt>
                <c:pt idx="2">
                  <c:v>0.45068779912342227</c:v>
                </c:pt>
                <c:pt idx="3">
                  <c:v>0.56890755625065503</c:v>
                </c:pt>
                <c:pt idx="4">
                  <c:v>0.66363277250630825</c:v>
                </c:pt>
                <c:pt idx="5">
                  <c:v>0.73389335418631707</c:v>
                </c:pt>
                <c:pt idx="6">
                  <c:v>0.78693141356895047</c:v>
                </c:pt>
                <c:pt idx="7">
                  <c:v>0.8252380222987189</c:v>
                </c:pt>
                <c:pt idx="8">
                  <c:v>0.85403180080025998</c:v>
                </c:pt>
                <c:pt idx="9">
                  <c:v>0.87642726043925612</c:v>
                </c:pt>
                <c:pt idx="10">
                  <c:v>0.89367665513840611</c:v>
                </c:pt>
                <c:pt idx="11">
                  <c:v>0.90777660434956675</c:v>
                </c:pt>
                <c:pt idx="12">
                  <c:v>0.91947416084207334</c:v>
                </c:pt>
                <c:pt idx="13">
                  <c:v>0.92910791687828653</c:v>
                </c:pt>
                <c:pt idx="14">
                  <c:v>0.9372556290963614</c:v>
                </c:pt>
                <c:pt idx="15">
                  <c:v>0.94431500904256283</c:v>
                </c:pt>
                <c:pt idx="16">
                  <c:v>0.95033442704008519</c:v>
                </c:pt>
                <c:pt idx="17">
                  <c:v>0.95547511749957637</c:v>
                </c:pt>
                <c:pt idx="18">
                  <c:v>0.95993324895399135</c:v>
                </c:pt>
                <c:pt idx="19">
                  <c:v>0.96391036441664002</c:v>
                </c:pt>
                <c:pt idx="20">
                  <c:v>0.96738765320628017</c:v>
                </c:pt>
                <c:pt idx="21">
                  <c:v>0.97053172421391465</c:v>
                </c:pt>
                <c:pt idx="22">
                  <c:v>0.9733506391600758</c:v>
                </c:pt>
                <c:pt idx="23">
                  <c:v>0.9756777891537608</c:v>
                </c:pt>
                <c:pt idx="24">
                  <c:v>0.97794581986354157</c:v>
                </c:pt>
                <c:pt idx="25">
                  <c:v>0.98011710992693357</c:v>
                </c:pt>
              </c:numCache>
            </c:numRef>
          </c:val>
          <c:smooth val="0"/>
          <c:extLst>
            <c:ext xmlns:c16="http://schemas.microsoft.com/office/drawing/2014/chart" uri="{C3380CC4-5D6E-409C-BE32-E72D297353CC}">
              <c16:uniqueId val="{00000000-6E4A-4DE9-A4C1-56B41505C394}"/>
            </c:ext>
          </c:extLst>
        </c:ser>
        <c:ser>
          <c:idx val="3"/>
          <c:order val="1"/>
          <c:tx>
            <c:v>2020</c:v>
          </c:tx>
          <c:spPr>
            <a:ln w="50800" cap="rnd">
              <a:solidFill>
                <a:schemeClr val="accent4"/>
              </a:solidFill>
              <a:round/>
            </a:ln>
            <a:effectLst/>
          </c:spPr>
          <c:marker>
            <c:symbol val="none"/>
          </c:marker>
          <c:val>
            <c:numRef>
              <c:f>'REs bill history'!$AA$8:$AA$33</c:f>
              <c:numCache>
                <c:formatCode>0.0%</c:formatCode>
                <c:ptCount val="26"/>
                <c:pt idx="0">
                  <c:v>0.25953057729225604</c:v>
                </c:pt>
                <c:pt idx="1">
                  <c:v>0.41229888394514924</c:v>
                </c:pt>
                <c:pt idx="2">
                  <c:v>0.54778060598695122</c:v>
                </c:pt>
                <c:pt idx="3">
                  <c:v>0.6542570549565303</c:v>
                </c:pt>
                <c:pt idx="4">
                  <c:v>0.73119259654358326</c:v>
                </c:pt>
                <c:pt idx="5">
                  <c:v>0.7856922623347804</c:v>
                </c:pt>
                <c:pt idx="6">
                  <c:v>0.82394285367055786</c:v>
                </c:pt>
                <c:pt idx="7">
                  <c:v>0.85144249920667603</c:v>
                </c:pt>
                <c:pt idx="8">
                  <c:v>0.87216344498382969</c:v>
                </c:pt>
                <c:pt idx="9">
                  <c:v>0.88808618761154356</c:v>
                </c:pt>
                <c:pt idx="10">
                  <c:v>0.90100892798869314</c:v>
                </c:pt>
                <c:pt idx="11">
                  <c:v>0.91139978349571149</c:v>
                </c:pt>
                <c:pt idx="12">
                  <c:v>0.92034127557485035</c:v>
                </c:pt>
                <c:pt idx="13">
                  <c:v>0.92782890309745158</c:v>
                </c:pt>
                <c:pt idx="14">
                  <c:v>0.93435328908723847</c:v>
                </c:pt>
                <c:pt idx="15">
                  <c:v>0.93991668410854001</c:v>
                </c:pt>
                <c:pt idx="16">
                  <c:v>0.94489043127564221</c:v>
                </c:pt>
                <c:pt idx="17">
                  <c:v>0.94911924164984351</c:v>
                </c:pt>
                <c:pt idx="18">
                  <c:v>0.95283942448568959</c:v>
                </c:pt>
                <c:pt idx="19">
                  <c:v>0.95610499332707655</c:v>
                </c:pt>
                <c:pt idx="20">
                  <c:v>0.95895645833192655</c:v>
                </c:pt>
                <c:pt idx="21">
                  <c:v>0.96175390979288033</c:v>
                </c:pt>
                <c:pt idx="22">
                  <c:v>0.96424978563374741</c:v>
                </c:pt>
                <c:pt idx="23">
                  <c:v>0.96648684657677886</c:v>
                </c:pt>
                <c:pt idx="24">
                  <c:v>0.96858887366006996</c:v>
                </c:pt>
                <c:pt idx="25">
                  <c:v>0.97048159826076363</c:v>
                </c:pt>
              </c:numCache>
            </c:numRef>
          </c:val>
          <c:smooth val="0"/>
          <c:extLst>
            <c:ext xmlns:c16="http://schemas.microsoft.com/office/drawing/2014/chart" uri="{C3380CC4-5D6E-409C-BE32-E72D297353CC}">
              <c16:uniqueId val="{00000001-6E4A-4DE9-A4C1-56B41505C394}"/>
            </c:ext>
          </c:extLst>
        </c:ser>
        <c:dLbls>
          <c:showLegendKey val="0"/>
          <c:showVal val="0"/>
          <c:showCatName val="0"/>
          <c:showSerName val="0"/>
          <c:showPercent val="0"/>
          <c:showBubbleSize val="0"/>
        </c:dLbls>
        <c:smooth val="0"/>
        <c:axId val="491883648"/>
        <c:axId val="491886928"/>
      </c:lineChart>
      <c:catAx>
        <c:axId val="49188364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1,000 gallons</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1886928"/>
        <c:crosses val="autoZero"/>
        <c:auto val="1"/>
        <c:lblAlgn val="ctr"/>
        <c:lblOffset val="100"/>
        <c:tickLblSkip val="1"/>
        <c:noMultiLvlLbl val="0"/>
      </c:catAx>
      <c:valAx>
        <c:axId val="49188692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Bills</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1883648"/>
        <c:crosses val="autoZero"/>
        <c:crossBetween val="midCat"/>
      </c:valAx>
      <c:spPr>
        <a:noFill/>
        <a:ln>
          <a:solidFill>
            <a:schemeClr val="accent1"/>
          </a:solidFill>
        </a:ln>
        <a:effectLst/>
      </c:spPr>
    </c:plotArea>
    <c:legend>
      <c:legendPos val="b"/>
      <c:layout>
        <c:manualLayout>
          <c:xMode val="edge"/>
          <c:yMode val="edge"/>
          <c:x val="0.67909570571518385"/>
          <c:y val="0.26090511082577361"/>
          <c:w val="0.21387338449782384"/>
          <c:h val="6.130831347069924E-2"/>
        </c:manualLayout>
      </c:layout>
      <c:overlay val="0"/>
      <c:spPr>
        <a:solidFill>
          <a:sysClr val="window" lastClr="FFFFFF"/>
        </a:solidFill>
        <a:ln w="12700">
          <a:solidFill>
            <a:sysClr val="windowText" lastClr="000000"/>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2700" cap="flat" cmpd="sng" algn="ctr">
      <a:solidFill>
        <a:schemeClr val="accent1"/>
      </a:solidFill>
      <a:round/>
    </a:ln>
    <a:effectLst/>
  </c:spPr>
  <c:txPr>
    <a:bodyPr/>
    <a:lstStyle/>
    <a:p>
      <a:pPr>
        <a:defRPr sz="14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Base Fee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3"/>
            <c:invertIfNegative val="0"/>
            <c:bubble3D val="0"/>
            <c:spPr>
              <a:solidFill>
                <a:schemeClr val="accent1"/>
              </a:solidFill>
              <a:ln w="19050">
                <a:solidFill>
                  <a:sysClr val="windowText" lastClr="000000"/>
                </a:solidFill>
              </a:ln>
              <a:effectLst/>
            </c:spPr>
            <c:extLst>
              <c:ext xmlns:c16="http://schemas.microsoft.com/office/drawing/2014/chart" uri="{C3380CC4-5D6E-409C-BE32-E72D297353CC}">
                <c16:uniqueId val="{00000001-5428-4757-AB96-640EE551053B}"/>
              </c:ext>
            </c:extLst>
          </c:dPt>
          <c:dPt>
            <c:idx val="4"/>
            <c:invertIfNegative val="0"/>
            <c:bubble3D val="0"/>
            <c:spPr>
              <a:solidFill>
                <a:schemeClr val="accent1"/>
              </a:solidFill>
              <a:ln w="28575">
                <a:solidFill>
                  <a:schemeClr val="accent1">
                    <a:lumMod val="50000"/>
                  </a:schemeClr>
                </a:solidFill>
              </a:ln>
              <a:effectLst/>
            </c:spPr>
            <c:extLst>
              <c:ext xmlns:c16="http://schemas.microsoft.com/office/drawing/2014/chart" uri="{C3380CC4-5D6E-409C-BE32-E72D297353CC}">
                <c16:uniqueId val="{00000003-5428-4757-AB96-640EE551053B}"/>
              </c:ext>
            </c:extLst>
          </c:dPt>
          <c:cat>
            <c:strRef>
              <c:f>'Res Charts'!$AG$3:$AG$19</c:f>
              <c:strCache>
                <c:ptCount val="17"/>
                <c:pt idx="0">
                  <c:v>Lawrence, KS</c:v>
                </c:pt>
                <c:pt idx="1">
                  <c:v>Tulsa</c:v>
                </c:pt>
                <c:pt idx="2">
                  <c:v>Stillwater</c:v>
                </c:pt>
                <c:pt idx="3">
                  <c:v>Norman</c:v>
                </c:pt>
                <c:pt idx="4">
                  <c:v>Proposed Nor</c:v>
                </c:pt>
                <c:pt idx="5">
                  <c:v>Midwest City</c:v>
                </c:pt>
                <c:pt idx="6">
                  <c:v>Moore</c:v>
                </c:pt>
                <c:pt idx="7">
                  <c:v>Broken Arrow</c:v>
                </c:pt>
                <c:pt idx="8">
                  <c:v>Ponca City</c:v>
                </c:pt>
                <c:pt idx="9">
                  <c:v>Enid</c:v>
                </c:pt>
                <c:pt idx="10">
                  <c:v>Edmond</c:v>
                </c:pt>
                <c:pt idx="11">
                  <c:v>Ardmore</c:v>
                </c:pt>
                <c:pt idx="12">
                  <c:v>Denton, TX</c:v>
                </c:pt>
                <c:pt idx="13">
                  <c:v>Bartlesville</c:v>
                </c:pt>
                <c:pt idx="14">
                  <c:v>Lawton</c:v>
                </c:pt>
                <c:pt idx="15">
                  <c:v>Oklahoma City</c:v>
                </c:pt>
                <c:pt idx="16">
                  <c:v>Lubbock, TX</c:v>
                </c:pt>
              </c:strCache>
            </c:strRef>
          </c:cat>
          <c:val>
            <c:numRef>
              <c:f>'Res Charts'!$AH$3:$AH$19</c:f>
              <c:numCache>
                <c:formatCode>_("$"* #,##0.00_);_("$"* \(#,##0.00\);_("$"* "-"??_);_(@_)</c:formatCode>
                <c:ptCount val="17"/>
                <c:pt idx="0">
                  <c:v>4.4000000000000004</c:v>
                </c:pt>
                <c:pt idx="1">
                  <c:v>6.38</c:v>
                </c:pt>
                <c:pt idx="2">
                  <c:v>7.02</c:v>
                </c:pt>
                <c:pt idx="3">
                  <c:v>7.5</c:v>
                </c:pt>
                <c:pt idx="4">
                  <c:v>9.3000000000000007</c:v>
                </c:pt>
                <c:pt idx="5">
                  <c:v>9.5</c:v>
                </c:pt>
                <c:pt idx="6">
                  <c:v>9.5</c:v>
                </c:pt>
                <c:pt idx="7">
                  <c:v>9.8800000000000008</c:v>
                </c:pt>
                <c:pt idx="8">
                  <c:v>10.23</c:v>
                </c:pt>
                <c:pt idx="9">
                  <c:v>12.02</c:v>
                </c:pt>
                <c:pt idx="10">
                  <c:v>15</c:v>
                </c:pt>
                <c:pt idx="11">
                  <c:v>15.18</c:v>
                </c:pt>
                <c:pt idx="12">
                  <c:v>15.84</c:v>
                </c:pt>
                <c:pt idx="13">
                  <c:v>16.190000000000001</c:v>
                </c:pt>
                <c:pt idx="14">
                  <c:v>18.260000000000002</c:v>
                </c:pt>
                <c:pt idx="15">
                  <c:v>18.38</c:v>
                </c:pt>
                <c:pt idx="16">
                  <c:v>18.5</c:v>
                </c:pt>
              </c:numCache>
            </c:numRef>
          </c:val>
          <c:extLst>
            <c:ext xmlns:c16="http://schemas.microsoft.com/office/drawing/2014/chart" uri="{C3380CC4-5D6E-409C-BE32-E72D297353CC}">
              <c16:uniqueId val="{00000004-5428-4757-AB96-640EE551053B}"/>
            </c:ext>
          </c:extLst>
        </c:ser>
        <c:dLbls>
          <c:showLegendKey val="0"/>
          <c:showVal val="0"/>
          <c:showCatName val="0"/>
          <c:showSerName val="0"/>
          <c:showPercent val="0"/>
          <c:showBubbleSize val="0"/>
        </c:dLbls>
        <c:gapWidth val="182"/>
        <c:axId val="511243480"/>
        <c:axId val="511234952"/>
      </c:barChart>
      <c:catAx>
        <c:axId val="511243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11234952"/>
        <c:crosses val="autoZero"/>
        <c:auto val="1"/>
        <c:lblAlgn val="ctr"/>
        <c:lblOffset val="100"/>
        <c:noMultiLvlLbl val="0"/>
      </c:catAx>
      <c:valAx>
        <c:axId val="511234952"/>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11243480"/>
        <c:crosses val="autoZero"/>
        <c:crossBetween val="between"/>
        <c:majorUnit val="2"/>
      </c:valAx>
      <c:spPr>
        <a:noFill/>
        <a:ln>
          <a:noFill/>
        </a:ln>
        <a:effectLst/>
      </c:spPr>
    </c:plotArea>
    <c:plotVisOnly val="1"/>
    <c:dispBlanksAs val="gap"/>
    <c:showDLblsOverMax val="0"/>
  </c:chart>
  <c:spPr>
    <a:solidFill>
      <a:schemeClr val="bg1"/>
    </a:solidFill>
    <a:ln w="19050" cap="flat" cmpd="sng" algn="ctr">
      <a:solidFill>
        <a:schemeClr val="accent1">
          <a:lumMod val="50000"/>
        </a:schemeClr>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baseline="0"/>
              <a:t>$/1000 Gal</a:t>
            </a:r>
            <a:endParaRPr lang="en-US" b="1"/>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1"/>
            <c:invertIfNegative val="0"/>
            <c:bubble3D val="0"/>
            <c:spPr>
              <a:solidFill>
                <a:schemeClr val="accent1"/>
              </a:solidFill>
              <a:ln w="19050">
                <a:solidFill>
                  <a:sysClr val="windowText" lastClr="000000"/>
                </a:solidFill>
              </a:ln>
              <a:effectLst/>
            </c:spPr>
            <c:extLst>
              <c:ext xmlns:c16="http://schemas.microsoft.com/office/drawing/2014/chart" uri="{C3380CC4-5D6E-409C-BE32-E72D297353CC}">
                <c16:uniqueId val="{00000001-6F45-4651-8E0B-FB97F75A0328}"/>
              </c:ext>
            </c:extLst>
          </c:dPt>
          <c:dPt>
            <c:idx val="7"/>
            <c:invertIfNegative val="0"/>
            <c:bubble3D val="0"/>
            <c:spPr>
              <a:solidFill>
                <a:schemeClr val="accent1"/>
              </a:solidFill>
              <a:ln w="28575">
                <a:solidFill>
                  <a:schemeClr val="accent1">
                    <a:lumMod val="50000"/>
                  </a:schemeClr>
                </a:solidFill>
              </a:ln>
              <a:effectLst/>
            </c:spPr>
            <c:extLst>
              <c:ext xmlns:c16="http://schemas.microsoft.com/office/drawing/2014/chart" uri="{C3380CC4-5D6E-409C-BE32-E72D297353CC}">
                <c16:uniqueId val="{00000003-6F45-4651-8E0B-FB97F75A0328}"/>
              </c:ext>
            </c:extLst>
          </c:dPt>
          <c:cat>
            <c:strRef>
              <c:f>'Res Charts'!$W$3:$W$19</c:f>
              <c:strCache>
                <c:ptCount val="17"/>
                <c:pt idx="0">
                  <c:v>Ponca City</c:v>
                </c:pt>
                <c:pt idx="1">
                  <c:v>Norman</c:v>
                </c:pt>
                <c:pt idx="2">
                  <c:v>Oklahoma City</c:v>
                </c:pt>
                <c:pt idx="3">
                  <c:v>Moore</c:v>
                </c:pt>
                <c:pt idx="4">
                  <c:v>Lawton</c:v>
                </c:pt>
                <c:pt idx="5">
                  <c:v>Lubbock, TX</c:v>
                </c:pt>
                <c:pt idx="6">
                  <c:v>Denton, TX</c:v>
                </c:pt>
                <c:pt idx="7">
                  <c:v>Proposed Nor</c:v>
                </c:pt>
                <c:pt idx="8">
                  <c:v>Midwest City</c:v>
                </c:pt>
                <c:pt idx="9">
                  <c:v>Tulsa</c:v>
                </c:pt>
                <c:pt idx="10">
                  <c:v>Bartlesville</c:v>
                </c:pt>
                <c:pt idx="11">
                  <c:v>Broken Arrow</c:v>
                </c:pt>
                <c:pt idx="12">
                  <c:v>Ardmore</c:v>
                </c:pt>
                <c:pt idx="13">
                  <c:v>Stillwater</c:v>
                </c:pt>
                <c:pt idx="14">
                  <c:v>Lawrence, KS</c:v>
                </c:pt>
                <c:pt idx="15">
                  <c:v>Edmond</c:v>
                </c:pt>
                <c:pt idx="16">
                  <c:v>Enid</c:v>
                </c:pt>
              </c:strCache>
            </c:strRef>
          </c:cat>
          <c:val>
            <c:numRef>
              <c:f>'Res Charts'!$X$3:$X$19</c:f>
              <c:numCache>
                <c:formatCode>_("$"* #,##0.00_);_("$"* \(#,##0.00\);_("$"* "-"??_);_(@_)</c:formatCode>
                <c:ptCount val="17"/>
                <c:pt idx="0">
                  <c:v>2.4500000000000002</c:v>
                </c:pt>
                <c:pt idx="1">
                  <c:v>3.35</c:v>
                </c:pt>
                <c:pt idx="2">
                  <c:v>3.61</c:v>
                </c:pt>
                <c:pt idx="3">
                  <c:v>3.92</c:v>
                </c:pt>
                <c:pt idx="4">
                  <c:v>3.96</c:v>
                </c:pt>
                <c:pt idx="5">
                  <c:v>4.03</c:v>
                </c:pt>
                <c:pt idx="6">
                  <c:v>4.1500000000000004</c:v>
                </c:pt>
                <c:pt idx="7">
                  <c:v>4.2</c:v>
                </c:pt>
                <c:pt idx="8">
                  <c:v>4.3099999999999996</c:v>
                </c:pt>
                <c:pt idx="9">
                  <c:v>4.3099999999999996</c:v>
                </c:pt>
                <c:pt idx="10">
                  <c:v>4.5199999999999996</c:v>
                </c:pt>
                <c:pt idx="11">
                  <c:v>5.15</c:v>
                </c:pt>
                <c:pt idx="12">
                  <c:v>5.19</c:v>
                </c:pt>
                <c:pt idx="13">
                  <c:v>7.02</c:v>
                </c:pt>
                <c:pt idx="14">
                  <c:v>7.1</c:v>
                </c:pt>
                <c:pt idx="15">
                  <c:v>7.43</c:v>
                </c:pt>
                <c:pt idx="16">
                  <c:v>7.85</c:v>
                </c:pt>
              </c:numCache>
            </c:numRef>
          </c:val>
          <c:extLst>
            <c:ext xmlns:c16="http://schemas.microsoft.com/office/drawing/2014/chart" uri="{C3380CC4-5D6E-409C-BE32-E72D297353CC}">
              <c16:uniqueId val="{00000004-6F45-4651-8E0B-FB97F75A0328}"/>
            </c:ext>
          </c:extLst>
        </c:ser>
        <c:dLbls>
          <c:showLegendKey val="0"/>
          <c:showVal val="0"/>
          <c:showCatName val="0"/>
          <c:showSerName val="0"/>
          <c:showPercent val="0"/>
          <c:showBubbleSize val="0"/>
        </c:dLbls>
        <c:gapWidth val="182"/>
        <c:axId val="509233632"/>
        <c:axId val="509232648"/>
      </c:barChart>
      <c:catAx>
        <c:axId val="509233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9232648"/>
        <c:crosses val="autoZero"/>
        <c:auto val="1"/>
        <c:lblAlgn val="ctr"/>
        <c:lblOffset val="100"/>
        <c:noMultiLvlLbl val="0"/>
      </c:catAx>
      <c:valAx>
        <c:axId val="509232648"/>
        <c:scaling>
          <c:orientation val="minMax"/>
          <c:max val="8"/>
        </c:scaling>
        <c:delete val="0"/>
        <c:axPos val="b"/>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9233632"/>
        <c:crosses val="autoZero"/>
        <c:crossBetween val="between"/>
      </c:valAx>
      <c:spPr>
        <a:noFill/>
        <a:ln>
          <a:noFill/>
        </a:ln>
        <a:effectLst/>
      </c:spPr>
    </c:plotArea>
    <c:plotVisOnly val="1"/>
    <c:dispBlanksAs val="gap"/>
    <c:showDLblsOverMax val="0"/>
  </c:chart>
  <c:spPr>
    <a:solidFill>
      <a:schemeClr val="bg1"/>
    </a:solidFill>
    <a:ln w="19050" cap="flat" cmpd="sng" algn="ctr">
      <a:solidFill>
        <a:schemeClr val="accent1">
          <a:lumMod val="50000"/>
        </a:schemeClr>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5,000</a:t>
            </a:r>
            <a:r>
              <a:rPr lang="en-US" b="1" baseline="0"/>
              <a:t> Gallons</a:t>
            </a:r>
            <a:endParaRPr lang="en-US" b="1"/>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v>$/Month</c:v>
          </c:tx>
          <c:spPr>
            <a:solidFill>
              <a:schemeClr val="accent1"/>
            </a:solidFill>
            <a:ln>
              <a:noFill/>
            </a:ln>
            <a:effectLst/>
          </c:spPr>
          <c:invertIfNegative val="0"/>
          <c:dPt>
            <c:idx val="2"/>
            <c:invertIfNegative val="0"/>
            <c:bubble3D val="0"/>
            <c:spPr>
              <a:solidFill>
                <a:schemeClr val="accent1"/>
              </a:solidFill>
              <a:ln w="19050">
                <a:solidFill>
                  <a:sysClr val="windowText" lastClr="000000"/>
                </a:solidFill>
              </a:ln>
              <a:effectLst/>
            </c:spPr>
            <c:extLst>
              <c:ext xmlns:c16="http://schemas.microsoft.com/office/drawing/2014/chart" uri="{C3380CC4-5D6E-409C-BE32-E72D297353CC}">
                <c16:uniqueId val="{00000001-E32E-481D-AFE0-702E906810EA}"/>
              </c:ext>
            </c:extLst>
          </c:dPt>
          <c:dPt>
            <c:idx val="6"/>
            <c:invertIfNegative val="0"/>
            <c:bubble3D val="0"/>
            <c:spPr>
              <a:solidFill>
                <a:schemeClr val="accent1"/>
              </a:solidFill>
              <a:ln w="28575">
                <a:solidFill>
                  <a:schemeClr val="accent1">
                    <a:lumMod val="50000"/>
                  </a:schemeClr>
                </a:solidFill>
              </a:ln>
              <a:effectLst/>
            </c:spPr>
            <c:extLst>
              <c:ext xmlns:c16="http://schemas.microsoft.com/office/drawing/2014/chart" uri="{C3380CC4-5D6E-409C-BE32-E72D297353CC}">
                <c16:uniqueId val="{00000003-E32E-481D-AFE0-702E906810EA}"/>
              </c:ext>
            </c:extLst>
          </c:dPt>
          <c:cat>
            <c:strRef>
              <c:f>'Res Charts'!$N$3:$N$19</c:f>
              <c:strCache>
                <c:ptCount val="17"/>
                <c:pt idx="0">
                  <c:v>Ponca City</c:v>
                </c:pt>
                <c:pt idx="1">
                  <c:v>Midwest City</c:v>
                </c:pt>
                <c:pt idx="2">
                  <c:v>Norman</c:v>
                </c:pt>
                <c:pt idx="3">
                  <c:v>Tulsa</c:v>
                </c:pt>
                <c:pt idx="4">
                  <c:v>Moore</c:v>
                </c:pt>
                <c:pt idx="5">
                  <c:v>Ardmore</c:v>
                </c:pt>
                <c:pt idx="6">
                  <c:v>Proposed Nor</c:v>
                </c:pt>
                <c:pt idx="7">
                  <c:v>Bartlesville</c:v>
                </c:pt>
                <c:pt idx="8">
                  <c:v>Lubbock, TX</c:v>
                </c:pt>
                <c:pt idx="9">
                  <c:v>Oklahoma City</c:v>
                </c:pt>
                <c:pt idx="10">
                  <c:v>Denton, TX</c:v>
                </c:pt>
                <c:pt idx="11">
                  <c:v>Broken Arrow</c:v>
                </c:pt>
                <c:pt idx="12">
                  <c:v>Lawrence, KS</c:v>
                </c:pt>
                <c:pt idx="13">
                  <c:v>Stillwater</c:v>
                </c:pt>
                <c:pt idx="14">
                  <c:v>Enid</c:v>
                </c:pt>
                <c:pt idx="15">
                  <c:v>Lawton</c:v>
                </c:pt>
                <c:pt idx="16">
                  <c:v>Edmond</c:v>
                </c:pt>
              </c:strCache>
            </c:strRef>
          </c:cat>
          <c:val>
            <c:numRef>
              <c:f>'Res Charts'!$O$3:$O$19</c:f>
              <c:numCache>
                <c:formatCode>_("$"* #,##0.00_);_("$"* \(#,##0.00\);_("$"* "-"??_);_(@_)</c:formatCode>
                <c:ptCount val="17"/>
                <c:pt idx="0">
                  <c:v>21.861016042780747</c:v>
                </c:pt>
                <c:pt idx="1">
                  <c:v>22</c:v>
                </c:pt>
                <c:pt idx="2">
                  <c:v>24.25</c:v>
                </c:pt>
                <c:pt idx="3">
                  <c:v>27.929999999999996</c:v>
                </c:pt>
                <c:pt idx="4">
                  <c:v>29.1</c:v>
                </c:pt>
                <c:pt idx="5">
                  <c:v>29.340000000000003</c:v>
                </c:pt>
                <c:pt idx="6">
                  <c:v>30.3</c:v>
                </c:pt>
                <c:pt idx="7">
                  <c:v>30.81</c:v>
                </c:pt>
                <c:pt idx="8">
                  <c:v>34.619999999999997</c:v>
                </c:pt>
                <c:pt idx="9">
                  <c:v>35.43</c:v>
                </c:pt>
                <c:pt idx="10">
                  <c:v>36.090000000000003</c:v>
                </c:pt>
                <c:pt idx="11">
                  <c:v>37.08</c:v>
                </c:pt>
                <c:pt idx="12">
                  <c:v>40.059999999999995</c:v>
                </c:pt>
                <c:pt idx="13">
                  <c:v>42.11999999999999</c:v>
                </c:pt>
                <c:pt idx="14">
                  <c:v>43.42</c:v>
                </c:pt>
                <c:pt idx="15">
                  <c:v>44.14</c:v>
                </c:pt>
                <c:pt idx="16">
                  <c:v>44.72</c:v>
                </c:pt>
              </c:numCache>
            </c:numRef>
          </c:val>
          <c:extLst>
            <c:ext xmlns:c16="http://schemas.microsoft.com/office/drawing/2014/chart" uri="{C3380CC4-5D6E-409C-BE32-E72D297353CC}">
              <c16:uniqueId val="{00000004-E32E-481D-AFE0-702E906810EA}"/>
            </c:ext>
          </c:extLst>
        </c:ser>
        <c:dLbls>
          <c:showLegendKey val="0"/>
          <c:showVal val="0"/>
          <c:showCatName val="0"/>
          <c:showSerName val="0"/>
          <c:showPercent val="0"/>
          <c:showBubbleSize val="0"/>
        </c:dLbls>
        <c:gapWidth val="75"/>
        <c:overlap val="-25"/>
        <c:axId val="503206912"/>
        <c:axId val="503203304"/>
      </c:barChart>
      <c:catAx>
        <c:axId val="503206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3203304"/>
        <c:crosses val="autoZero"/>
        <c:auto val="1"/>
        <c:lblAlgn val="ctr"/>
        <c:lblOffset val="100"/>
        <c:noMultiLvlLbl val="0"/>
      </c:catAx>
      <c:valAx>
        <c:axId val="503203304"/>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3206912"/>
        <c:crosses val="autoZero"/>
        <c:crossBetween val="between"/>
      </c:valAx>
      <c:spPr>
        <a:noFill/>
        <a:ln>
          <a:noFill/>
        </a:ln>
        <a:effectLst/>
      </c:spPr>
    </c:plotArea>
    <c:plotVisOnly val="1"/>
    <c:dispBlanksAs val="gap"/>
    <c:showDLblsOverMax val="0"/>
  </c:chart>
  <c:spPr>
    <a:solidFill>
      <a:schemeClr val="bg1"/>
    </a:solidFill>
    <a:ln w="19050" cap="flat" cmpd="sng" algn="ctr">
      <a:solidFill>
        <a:schemeClr val="accent1">
          <a:lumMod val="50000"/>
        </a:schemeClr>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Base Rate Commercial with CIC</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5"/>
            <c:invertIfNegative val="0"/>
            <c:bubble3D val="0"/>
            <c:spPr>
              <a:solidFill>
                <a:schemeClr val="accent1"/>
              </a:solidFill>
              <a:ln w="19050">
                <a:solidFill>
                  <a:sysClr val="windowText" lastClr="000000"/>
                </a:solidFill>
              </a:ln>
              <a:effectLst/>
            </c:spPr>
            <c:extLst>
              <c:ext xmlns:c16="http://schemas.microsoft.com/office/drawing/2014/chart" uri="{C3380CC4-5D6E-409C-BE32-E72D297353CC}">
                <c16:uniqueId val="{00000001-78C9-4EE3-BC96-C7440A6E139D}"/>
              </c:ext>
            </c:extLst>
          </c:dPt>
          <c:dPt>
            <c:idx val="6"/>
            <c:invertIfNegative val="0"/>
            <c:bubble3D val="0"/>
            <c:spPr>
              <a:solidFill>
                <a:schemeClr val="accent1"/>
              </a:solidFill>
              <a:ln w="28575">
                <a:solidFill>
                  <a:schemeClr val="accent1">
                    <a:lumMod val="50000"/>
                  </a:schemeClr>
                </a:solidFill>
              </a:ln>
              <a:effectLst/>
            </c:spPr>
            <c:extLst>
              <c:ext xmlns:c16="http://schemas.microsoft.com/office/drawing/2014/chart" uri="{C3380CC4-5D6E-409C-BE32-E72D297353CC}">
                <c16:uniqueId val="{00000003-78C9-4EE3-BC96-C7440A6E139D}"/>
              </c:ext>
            </c:extLst>
          </c:dPt>
          <c:cat>
            <c:strRef>
              <c:f>'Comm charts'!$B$3:$B$19</c:f>
              <c:strCache>
                <c:ptCount val="17"/>
                <c:pt idx="0">
                  <c:v>Lawrence, KS</c:v>
                </c:pt>
                <c:pt idx="1">
                  <c:v>Tulsa</c:v>
                </c:pt>
                <c:pt idx="2">
                  <c:v>Stillwater</c:v>
                </c:pt>
                <c:pt idx="3">
                  <c:v>Midwest City</c:v>
                </c:pt>
                <c:pt idx="4">
                  <c:v>Broken Arrow</c:v>
                </c:pt>
                <c:pt idx="5">
                  <c:v>Norman</c:v>
                </c:pt>
                <c:pt idx="6">
                  <c:v>Proposed Nor</c:v>
                </c:pt>
                <c:pt idx="7">
                  <c:v>Edmond</c:v>
                </c:pt>
                <c:pt idx="8">
                  <c:v>Bartlesville</c:v>
                </c:pt>
                <c:pt idx="9">
                  <c:v>Oklahoma City</c:v>
                </c:pt>
                <c:pt idx="10">
                  <c:v>Lubbock, TX</c:v>
                </c:pt>
                <c:pt idx="11">
                  <c:v>Moore</c:v>
                </c:pt>
                <c:pt idx="12">
                  <c:v>Denton, TX</c:v>
                </c:pt>
                <c:pt idx="13">
                  <c:v>Enid</c:v>
                </c:pt>
                <c:pt idx="14">
                  <c:v>Ponca City</c:v>
                </c:pt>
                <c:pt idx="15">
                  <c:v>Lawton</c:v>
                </c:pt>
                <c:pt idx="16">
                  <c:v>Ardmore</c:v>
                </c:pt>
              </c:strCache>
            </c:strRef>
          </c:cat>
          <c:val>
            <c:numRef>
              <c:f>'Comm charts'!$C$3:$C$19</c:f>
              <c:numCache>
                <c:formatCode>_("$"* #,##0.00_);_("$"* \(#,##0.00\);_("$"* "-"??_);_(@_)</c:formatCode>
                <c:ptCount val="17"/>
                <c:pt idx="0">
                  <c:v>4.6500000000000004</c:v>
                </c:pt>
                <c:pt idx="1">
                  <c:v>6.38</c:v>
                </c:pt>
                <c:pt idx="2">
                  <c:v>7.02</c:v>
                </c:pt>
                <c:pt idx="3">
                  <c:v>9.58</c:v>
                </c:pt>
                <c:pt idx="4">
                  <c:v>9.8800000000000008</c:v>
                </c:pt>
                <c:pt idx="5">
                  <c:v>12</c:v>
                </c:pt>
                <c:pt idx="6">
                  <c:v>13.8</c:v>
                </c:pt>
                <c:pt idx="7">
                  <c:v>15</c:v>
                </c:pt>
                <c:pt idx="8">
                  <c:v>16.190000000000001</c:v>
                </c:pt>
                <c:pt idx="9">
                  <c:v>18.38</c:v>
                </c:pt>
                <c:pt idx="10">
                  <c:v>18.5</c:v>
                </c:pt>
                <c:pt idx="11">
                  <c:v>20</c:v>
                </c:pt>
                <c:pt idx="12">
                  <c:v>22.37</c:v>
                </c:pt>
                <c:pt idx="13">
                  <c:v>24.51</c:v>
                </c:pt>
                <c:pt idx="14">
                  <c:v>30.32</c:v>
                </c:pt>
                <c:pt idx="15">
                  <c:v>37.380000000000003</c:v>
                </c:pt>
                <c:pt idx="16">
                  <c:v>42.54</c:v>
                </c:pt>
              </c:numCache>
            </c:numRef>
          </c:val>
          <c:extLst>
            <c:ext xmlns:c16="http://schemas.microsoft.com/office/drawing/2014/chart" uri="{C3380CC4-5D6E-409C-BE32-E72D297353CC}">
              <c16:uniqueId val="{00000004-78C9-4EE3-BC96-C7440A6E139D}"/>
            </c:ext>
          </c:extLst>
        </c:ser>
        <c:dLbls>
          <c:showLegendKey val="0"/>
          <c:showVal val="0"/>
          <c:showCatName val="0"/>
          <c:showSerName val="0"/>
          <c:showPercent val="0"/>
          <c:showBubbleSize val="0"/>
        </c:dLbls>
        <c:gapWidth val="182"/>
        <c:axId val="335508816"/>
        <c:axId val="335512096"/>
      </c:barChart>
      <c:catAx>
        <c:axId val="335508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35512096"/>
        <c:crosses val="autoZero"/>
        <c:auto val="1"/>
        <c:lblAlgn val="ctr"/>
        <c:lblOffset val="100"/>
        <c:noMultiLvlLbl val="0"/>
      </c:catAx>
      <c:valAx>
        <c:axId val="335512096"/>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35508816"/>
        <c:crosses val="autoZero"/>
        <c:crossBetween val="between"/>
      </c:valAx>
      <c:spPr>
        <a:noFill/>
        <a:ln>
          <a:noFill/>
        </a:ln>
        <a:effectLst/>
      </c:spPr>
    </c:plotArea>
    <c:plotVisOnly val="1"/>
    <c:dispBlanksAs val="gap"/>
    <c:showDLblsOverMax val="0"/>
  </c:chart>
  <c:spPr>
    <a:solidFill>
      <a:schemeClr val="bg1"/>
    </a:solidFill>
    <a:ln w="28575" cap="flat" cmpd="sng" algn="ctr">
      <a:solidFill>
        <a:schemeClr val="accent1">
          <a:lumMod val="50000"/>
        </a:schemeClr>
      </a:solid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Unit Cost Commercial</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3"/>
            <c:invertIfNegative val="0"/>
            <c:bubble3D val="0"/>
            <c:spPr>
              <a:solidFill>
                <a:schemeClr val="accent1"/>
              </a:solidFill>
              <a:ln w="19050">
                <a:solidFill>
                  <a:sysClr val="windowText" lastClr="000000"/>
                </a:solidFill>
              </a:ln>
              <a:effectLst/>
            </c:spPr>
            <c:extLst>
              <c:ext xmlns:c16="http://schemas.microsoft.com/office/drawing/2014/chart" uri="{C3380CC4-5D6E-409C-BE32-E72D297353CC}">
                <c16:uniqueId val="{00000001-31D2-4E14-90E1-A05A32A9D14A}"/>
              </c:ext>
            </c:extLst>
          </c:dPt>
          <c:dPt>
            <c:idx val="8"/>
            <c:invertIfNegative val="0"/>
            <c:bubble3D val="0"/>
            <c:spPr>
              <a:solidFill>
                <a:schemeClr val="accent1"/>
              </a:solidFill>
              <a:ln w="19050">
                <a:solidFill>
                  <a:schemeClr val="accent1">
                    <a:lumMod val="50000"/>
                  </a:schemeClr>
                </a:solidFill>
              </a:ln>
              <a:effectLst/>
            </c:spPr>
            <c:extLst>
              <c:ext xmlns:c16="http://schemas.microsoft.com/office/drawing/2014/chart" uri="{C3380CC4-5D6E-409C-BE32-E72D297353CC}">
                <c16:uniqueId val="{00000003-31D2-4E14-90E1-A05A32A9D14A}"/>
              </c:ext>
            </c:extLst>
          </c:dPt>
          <c:cat>
            <c:strRef>
              <c:f>'Comm charts'!$L$3:$L$19</c:f>
              <c:strCache>
                <c:ptCount val="17"/>
                <c:pt idx="0">
                  <c:v>Ponca City</c:v>
                </c:pt>
                <c:pt idx="1">
                  <c:v>Oklahoma City</c:v>
                </c:pt>
                <c:pt idx="2">
                  <c:v>Tulsa</c:v>
                </c:pt>
                <c:pt idx="3">
                  <c:v>Norman</c:v>
                </c:pt>
                <c:pt idx="4">
                  <c:v>Lawton</c:v>
                </c:pt>
                <c:pt idx="5">
                  <c:v>Lubbock, TX</c:v>
                </c:pt>
                <c:pt idx="6">
                  <c:v>Moore</c:v>
                </c:pt>
                <c:pt idx="7">
                  <c:v>Denton, TX</c:v>
                </c:pt>
                <c:pt idx="8">
                  <c:v>Proposed Nor</c:v>
                </c:pt>
                <c:pt idx="9">
                  <c:v>Midwest City</c:v>
                </c:pt>
                <c:pt idx="10">
                  <c:v>Bartlesville</c:v>
                </c:pt>
                <c:pt idx="11">
                  <c:v>Ardmore</c:v>
                </c:pt>
                <c:pt idx="12">
                  <c:v>Broken Arrow</c:v>
                </c:pt>
                <c:pt idx="13">
                  <c:v>Stillwater</c:v>
                </c:pt>
                <c:pt idx="14">
                  <c:v>Lawrence, KS</c:v>
                </c:pt>
                <c:pt idx="15">
                  <c:v>Edmond</c:v>
                </c:pt>
                <c:pt idx="16">
                  <c:v>Enid</c:v>
                </c:pt>
              </c:strCache>
            </c:strRef>
          </c:cat>
          <c:val>
            <c:numRef>
              <c:f>'Comm charts'!$M$3:$M$19</c:f>
              <c:numCache>
                <c:formatCode>0.00</c:formatCode>
                <c:ptCount val="17"/>
                <c:pt idx="0">
                  <c:v>2.3262032085561497</c:v>
                </c:pt>
                <c:pt idx="1">
                  <c:v>3.35</c:v>
                </c:pt>
                <c:pt idx="2">
                  <c:v>3.68</c:v>
                </c:pt>
                <c:pt idx="3">
                  <c:v>3.8</c:v>
                </c:pt>
                <c:pt idx="4">
                  <c:v>4.0199999999999996</c:v>
                </c:pt>
                <c:pt idx="5">
                  <c:v>4.03</c:v>
                </c:pt>
                <c:pt idx="6">
                  <c:v>4.1900000000000004</c:v>
                </c:pt>
                <c:pt idx="7">
                  <c:v>4.34</c:v>
                </c:pt>
                <c:pt idx="8">
                  <c:v>4.3499999999999996</c:v>
                </c:pt>
                <c:pt idx="9">
                  <c:v>4.41</c:v>
                </c:pt>
                <c:pt idx="10">
                  <c:v>4.5199999999999996</c:v>
                </c:pt>
                <c:pt idx="11">
                  <c:v>5.19</c:v>
                </c:pt>
                <c:pt idx="12">
                  <c:v>5.44</c:v>
                </c:pt>
                <c:pt idx="13">
                  <c:v>7.02</c:v>
                </c:pt>
                <c:pt idx="14">
                  <c:v>7.11</c:v>
                </c:pt>
                <c:pt idx="15">
                  <c:v>7.43</c:v>
                </c:pt>
                <c:pt idx="16">
                  <c:v>8</c:v>
                </c:pt>
              </c:numCache>
            </c:numRef>
          </c:val>
          <c:extLst>
            <c:ext xmlns:c16="http://schemas.microsoft.com/office/drawing/2014/chart" uri="{C3380CC4-5D6E-409C-BE32-E72D297353CC}">
              <c16:uniqueId val="{00000004-31D2-4E14-90E1-A05A32A9D14A}"/>
            </c:ext>
          </c:extLst>
        </c:ser>
        <c:dLbls>
          <c:showLegendKey val="0"/>
          <c:showVal val="0"/>
          <c:showCatName val="0"/>
          <c:showSerName val="0"/>
          <c:showPercent val="0"/>
          <c:showBubbleSize val="0"/>
        </c:dLbls>
        <c:gapWidth val="182"/>
        <c:axId val="604254800"/>
        <c:axId val="604257424"/>
      </c:barChart>
      <c:catAx>
        <c:axId val="60425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04257424"/>
        <c:crosses val="autoZero"/>
        <c:auto val="1"/>
        <c:lblAlgn val="ctr"/>
        <c:lblOffset val="100"/>
        <c:noMultiLvlLbl val="0"/>
      </c:catAx>
      <c:valAx>
        <c:axId val="604257424"/>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04254800"/>
        <c:crosses val="autoZero"/>
        <c:crossBetween val="between"/>
      </c:valAx>
      <c:spPr>
        <a:noFill/>
        <a:ln>
          <a:noFill/>
        </a:ln>
        <a:effectLst/>
      </c:spPr>
    </c:plotArea>
    <c:plotVisOnly val="1"/>
    <c:dispBlanksAs val="gap"/>
    <c:showDLblsOverMax val="0"/>
  </c:chart>
  <c:spPr>
    <a:solidFill>
      <a:schemeClr val="bg1"/>
    </a:solidFill>
    <a:ln w="28575" cap="flat" cmpd="sng" algn="ctr">
      <a:solidFill>
        <a:schemeClr val="accent1">
          <a:lumMod val="50000"/>
        </a:schemeClr>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5,000 Gal/Month Commercial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w="28575">
              <a:noFill/>
            </a:ln>
            <a:effectLst/>
          </c:spPr>
          <c:invertIfNegative val="0"/>
          <c:dPt>
            <c:idx val="5"/>
            <c:invertIfNegative val="0"/>
            <c:bubble3D val="0"/>
            <c:spPr>
              <a:solidFill>
                <a:schemeClr val="accent1"/>
              </a:solidFill>
              <a:ln w="19050">
                <a:solidFill>
                  <a:sysClr val="windowText" lastClr="000000"/>
                </a:solidFill>
              </a:ln>
              <a:effectLst/>
            </c:spPr>
            <c:extLst>
              <c:ext xmlns:c16="http://schemas.microsoft.com/office/drawing/2014/chart" uri="{C3380CC4-5D6E-409C-BE32-E72D297353CC}">
                <c16:uniqueId val="{00000001-7940-4353-A076-E069E5D660DF}"/>
              </c:ext>
            </c:extLst>
          </c:dPt>
          <c:dPt>
            <c:idx val="10"/>
            <c:invertIfNegative val="0"/>
            <c:bubble3D val="0"/>
            <c:spPr>
              <a:solidFill>
                <a:schemeClr val="accent1"/>
              </a:solidFill>
              <a:ln w="28575">
                <a:solidFill>
                  <a:schemeClr val="accent1">
                    <a:lumMod val="50000"/>
                  </a:schemeClr>
                </a:solidFill>
              </a:ln>
              <a:effectLst/>
            </c:spPr>
            <c:extLst>
              <c:ext xmlns:c16="http://schemas.microsoft.com/office/drawing/2014/chart" uri="{C3380CC4-5D6E-409C-BE32-E72D297353CC}">
                <c16:uniqueId val="{00000003-7940-4353-A076-E069E5D660DF}"/>
              </c:ext>
            </c:extLst>
          </c:dPt>
          <c:cat>
            <c:strRef>
              <c:f>'Comm charts'!$U$3:$U$19</c:f>
              <c:strCache>
                <c:ptCount val="17"/>
                <c:pt idx="0">
                  <c:v>Midwest City</c:v>
                </c:pt>
                <c:pt idx="1">
                  <c:v>Tulsa</c:v>
                </c:pt>
                <c:pt idx="2">
                  <c:v>Bartlesville</c:v>
                </c:pt>
                <c:pt idx="3">
                  <c:v>Oklahoma City</c:v>
                </c:pt>
                <c:pt idx="4">
                  <c:v>Broken Arrow</c:v>
                </c:pt>
                <c:pt idx="5">
                  <c:v>Norman</c:v>
                </c:pt>
                <c:pt idx="6">
                  <c:v>Lawrence, KS</c:v>
                </c:pt>
                <c:pt idx="7">
                  <c:v>Moore</c:v>
                </c:pt>
                <c:pt idx="8">
                  <c:v>Lubbock, TX</c:v>
                </c:pt>
                <c:pt idx="9">
                  <c:v>Ponca City</c:v>
                </c:pt>
                <c:pt idx="10">
                  <c:v>Proposed Nor</c:v>
                </c:pt>
                <c:pt idx="11">
                  <c:v>Stillwater</c:v>
                </c:pt>
                <c:pt idx="12">
                  <c:v>Denton, TX</c:v>
                </c:pt>
                <c:pt idx="13">
                  <c:v>Edmond</c:v>
                </c:pt>
                <c:pt idx="14">
                  <c:v>Lawton</c:v>
                </c:pt>
                <c:pt idx="15">
                  <c:v>Ardmore</c:v>
                </c:pt>
                <c:pt idx="16">
                  <c:v>Enid</c:v>
                </c:pt>
              </c:strCache>
            </c:strRef>
          </c:cat>
          <c:val>
            <c:numRef>
              <c:f>'Comm charts'!$V$3:$V$19</c:f>
              <c:numCache>
                <c:formatCode>0.00</c:formatCode>
                <c:ptCount val="17"/>
                <c:pt idx="0">
                  <c:v>22.81</c:v>
                </c:pt>
                <c:pt idx="1">
                  <c:v>24.78</c:v>
                </c:pt>
                <c:pt idx="2">
                  <c:v>30.81</c:v>
                </c:pt>
                <c:pt idx="3">
                  <c:v>35.130000000000003</c:v>
                </c:pt>
                <c:pt idx="4">
                  <c:v>37.08</c:v>
                </c:pt>
                <c:pt idx="5">
                  <c:v>37.480000000000004</c:v>
                </c:pt>
                <c:pt idx="6">
                  <c:v>40.36</c:v>
                </c:pt>
                <c:pt idx="7">
                  <c:v>40.950000000000003</c:v>
                </c:pt>
                <c:pt idx="8">
                  <c:v>41.8</c:v>
                </c:pt>
                <c:pt idx="9">
                  <c:v>41.95</c:v>
                </c:pt>
                <c:pt idx="10">
                  <c:v>42.03</c:v>
                </c:pt>
                <c:pt idx="11">
                  <c:v>42.12</c:v>
                </c:pt>
                <c:pt idx="12">
                  <c:v>44.07</c:v>
                </c:pt>
                <c:pt idx="13">
                  <c:v>45.52</c:v>
                </c:pt>
                <c:pt idx="14">
                  <c:v>49.44</c:v>
                </c:pt>
                <c:pt idx="15">
                  <c:v>56.4</c:v>
                </c:pt>
                <c:pt idx="16">
                  <c:v>56.51</c:v>
                </c:pt>
              </c:numCache>
            </c:numRef>
          </c:val>
          <c:extLst>
            <c:ext xmlns:c16="http://schemas.microsoft.com/office/drawing/2014/chart" uri="{C3380CC4-5D6E-409C-BE32-E72D297353CC}">
              <c16:uniqueId val="{00000004-7940-4353-A076-E069E5D660DF}"/>
            </c:ext>
          </c:extLst>
        </c:ser>
        <c:dLbls>
          <c:showLegendKey val="0"/>
          <c:showVal val="0"/>
          <c:showCatName val="0"/>
          <c:showSerName val="0"/>
          <c:showPercent val="0"/>
          <c:showBubbleSize val="0"/>
        </c:dLbls>
        <c:gapWidth val="182"/>
        <c:axId val="562714352"/>
        <c:axId val="562715008"/>
      </c:barChart>
      <c:catAx>
        <c:axId val="562714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62715008"/>
        <c:crosses val="autoZero"/>
        <c:auto val="1"/>
        <c:lblAlgn val="ctr"/>
        <c:lblOffset val="100"/>
        <c:noMultiLvlLbl val="0"/>
      </c:catAx>
      <c:valAx>
        <c:axId val="562715008"/>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62714352"/>
        <c:crosses val="autoZero"/>
        <c:crossBetween val="between"/>
      </c:valAx>
      <c:spPr>
        <a:noFill/>
        <a:ln>
          <a:noFill/>
        </a:ln>
        <a:effectLst/>
      </c:spPr>
    </c:plotArea>
    <c:plotVisOnly val="1"/>
    <c:dispBlanksAs val="gap"/>
    <c:showDLblsOverMax val="0"/>
  </c:chart>
  <c:spPr>
    <a:solidFill>
      <a:schemeClr val="bg1"/>
    </a:solidFill>
    <a:ln w="28575" cap="flat" cmpd="sng" algn="ctr">
      <a:solidFill>
        <a:schemeClr val="accent1">
          <a:lumMod val="50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2.png"/></Relationships>
</file>

<file path=ppt/drawings/drawing1.xml><?xml version="1.0" encoding="utf-8"?>
<c:userShapes xmlns:c="http://schemas.openxmlformats.org/drawingml/2006/chart">
  <cdr:relSizeAnchor xmlns:cdr="http://schemas.openxmlformats.org/drawingml/2006/chartDrawing">
    <cdr:from>
      <cdr:x>0.10606</cdr:x>
      <cdr:y>0.85856</cdr:y>
    </cdr:from>
    <cdr:to>
      <cdr:x>0.69366</cdr:x>
      <cdr:y>1</cdr:y>
    </cdr:to>
    <cdr:pic>
      <cdr:nvPicPr>
        <cdr:cNvPr id="2" name="Picture 1">
          <a:extLst xmlns:a="http://schemas.openxmlformats.org/drawingml/2006/main">
            <a:ext uri="{FF2B5EF4-FFF2-40B4-BE49-F238E27FC236}">
              <a16:creationId xmlns:a16="http://schemas.microsoft.com/office/drawing/2014/main" id="{C1784CD9-9AD9-4196-807B-0DC46C2B63D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cdr:blipFill>
      <cdr:spPr>
        <a:xfrm xmlns:a="http://schemas.openxmlformats.org/drawingml/2006/main">
          <a:off x="684784" y="5253367"/>
          <a:ext cx="3794010" cy="605765"/>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C7325E-9DE5-4F89-93E4-F3C59CB8768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21943-277A-462A-B2D9-4BF02C342411}" type="slidenum">
              <a:rPr lang="en-US" smtClean="0"/>
              <a:t>‹#›</a:t>
            </a:fld>
            <a:endParaRPr lang="en-US"/>
          </a:p>
        </p:txBody>
      </p:sp>
    </p:spTree>
    <p:extLst>
      <p:ext uri="{BB962C8B-B14F-4D97-AF65-F5344CB8AC3E}">
        <p14:creationId xmlns:p14="http://schemas.microsoft.com/office/powerpoint/2010/main" val="2812663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7325E-9DE5-4F89-93E4-F3C59CB8768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21943-277A-462A-B2D9-4BF02C342411}" type="slidenum">
              <a:rPr lang="en-US" smtClean="0"/>
              <a:t>‹#›</a:t>
            </a:fld>
            <a:endParaRPr lang="en-US"/>
          </a:p>
        </p:txBody>
      </p:sp>
    </p:spTree>
    <p:extLst>
      <p:ext uri="{BB962C8B-B14F-4D97-AF65-F5344CB8AC3E}">
        <p14:creationId xmlns:p14="http://schemas.microsoft.com/office/powerpoint/2010/main" val="365736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7325E-9DE5-4F89-93E4-F3C59CB8768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21943-277A-462A-B2D9-4BF02C342411}" type="slidenum">
              <a:rPr lang="en-US" smtClean="0"/>
              <a:t>‹#›</a:t>
            </a:fld>
            <a:endParaRPr lang="en-US"/>
          </a:p>
        </p:txBody>
      </p:sp>
    </p:spTree>
    <p:extLst>
      <p:ext uri="{BB962C8B-B14F-4D97-AF65-F5344CB8AC3E}">
        <p14:creationId xmlns:p14="http://schemas.microsoft.com/office/powerpoint/2010/main" val="228477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C7325E-9DE5-4F89-93E4-F3C59CB8768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21943-277A-462A-B2D9-4BF02C342411}" type="slidenum">
              <a:rPr lang="en-US" smtClean="0"/>
              <a:t>‹#›</a:t>
            </a:fld>
            <a:endParaRPr lang="en-US"/>
          </a:p>
        </p:txBody>
      </p:sp>
    </p:spTree>
    <p:extLst>
      <p:ext uri="{BB962C8B-B14F-4D97-AF65-F5344CB8AC3E}">
        <p14:creationId xmlns:p14="http://schemas.microsoft.com/office/powerpoint/2010/main" val="62674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C7325E-9DE5-4F89-93E4-F3C59CB8768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21943-277A-462A-B2D9-4BF02C342411}" type="slidenum">
              <a:rPr lang="en-US" smtClean="0"/>
              <a:t>‹#›</a:t>
            </a:fld>
            <a:endParaRPr lang="en-US"/>
          </a:p>
        </p:txBody>
      </p:sp>
    </p:spTree>
    <p:extLst>
      <p:ext uri="{BB962C8B-B14F-4D97-AF65-F5344CB8AC3E}">
        <p14:creationId xmlns:p14="http://schemas.microsoft.com/office/powerpoint/2010/main" val="1589898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C7325E-9DE5-4F89-93E4-F3C59CB8768C}"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21943-277A-462A-B2D9-4BF02C342411}" type="slidenum">
              <a:rPr lang="en-US" smtClean="0"/>
              <a:t>‹#›</a:t>
            </a:fld>
            <a:endParaRPr lang="en-US"/>
          </a:p>
        </p:txBody>
      </p:sp>
    </p:spTree>
    <p:extLst>
      <p:ext uri="{BB962C8B-B14F-4D97-AF65-F5344CB8AC3E}">
        <p14:creationId xmlns:p14="http://schemas.microsoft.com/office/powerpoint/2010/main" val="239806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C7325E-9DE5-4F89-93E4-F3C59CB8768C}" type="datetimeFigureOut">
              <a:rPr lang="en-US" smtClean="0"/>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21943-277A-462A-B2D9-4BF02C342411}" type="slidenum">
              <a:rPr lang="en-US" smtClean="0"/>
              <a:t>‹#›</a:t>
            </a:fld>
            <a:endParaRPr lang="en-US"/>
          </a:p>
        </p:txBody>
      </p:sp>
    </p:spTree>
    <p:extLst>
      <p:ext uri="{BB962C8B-B14F-4D97-AF65-F5344CB8AC3E}">
        <p14:creationId xmlns:p14="http://schemas.microsoft.com/office/powerpoint/2010/main" val="3083407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C7325E-9DE5-4F89-93E4-F3C59CB8768C}" type="datetimeFigureOut">
              <a:rPr lang="en-US" smtClean="0"/>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21943-277A-462A-B2D9-4BF02C342411}" type="slidenum">
              <a:rPr lang="en-US" smtClean="0"/>
              <a:t>‹#›</a:t>
            </a:fld>
            <a:endParaRPr lang="en-US"/>
          </a:p>
        </p:txBody>
      </p:sp>
    </p:spTree>
    <p:extLst>
      <p:ext uri="{BB962C8B-B14F-4D97-AF65-F5344CB8AC3E}">
        <p14:creationId xmlns:p14="http://schemas.microsoft.com/office/powerpoint/2010/main" val="1731563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7325E-9DE5-4F89-93E4-F3C59CB8768C}" type="datetimeFigureOut">
              <a:rPr lang="en-US" smtClean="0"/>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21943-277A-462A-B2D9-4BF02C342411}" type="slidenum">
              <a:rPr lang="en-US" smtClean="0"/>
              <a:t>‹#›</a:t>
            </a:fld>
            <a:endParaRPr lang="en-US"/>
          </a:p>
        </p:txBody>
      </p:sp>
    </p:spTree>
    <p:extLst>
      <p:ext uri="{BB962C8B-B14F-4D97-AF65-F5344CB8AC3E}">
        <p14:creationId xmlns:p14="http://schemas.microsoft.com/office/powerpoint/2010/main" val="629935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C7325E-9DE5-4F89-93E4-F3C59CB8768C}"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21943-277A-462A-B2D9-4BF02C342411}" type="slidenum">
              <a:rPr lang="en-US" smtClean="0"/>
              <a:t>‹#›</a:t>
            </a:fld>
            <a:endParaRPr lang="en-US"/>
          </a:p>
        </p:txBody>
      </p:sp>
    </p:spTree>
    <p:extLst>
      <p:ext uri="{BB962C8B-B14F-4D97-AF65-F5344CB8AC3E}">
        <p14:creationId xmlns:p14="http://schemas.microsoft.com/office/powerpoint/2010/main" val="3841613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C7325E-9DE5-4F89-93E4-F3C59CB8768C}"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21943-277A-462A-B2D9-4BF02C342411}" type="slidenum">
              <a:rPr lang="en-US" smtClean="0"/>
              <a:t>‹#›</a:t>
            </a:fld>
            <a:endParaRPr lang="en-US"/>
          </a:p>
        </p:txBody>
      </p:sp>
    </p:spTree>
    <p:extLst>
      <p:ext uri="{BB962C8B-B14F-4D97-AF65-F5344CB8AC3E}">
        <p14:creationId xmlns:p14="http://schemas.microsoft.com/office/powerpoint/2010/main" val="3685923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7325E-9DE5-4F89-93E4-F3C59CB8768C}" type="datetimeFigureOut">
              <a:rPr lang="en-US" smtClean="0"/>
              <a:t>2/10/2022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21943-277A-462A-B2D9-4BF02C342411}" type="slidenum">
              <a:rPr lang="en-US" smtClean="0"/>
              <a:t>‹#›</a:t>
            </a:fld>
            <a:endParaRPr lang="en-US"/>
          </a:p>
        </p:txBody>
      </p:sp>
    </p:spTree>
    <p:extLst>
      <p:ext uri="{BB962C8B-B14F-4D97-AF65-F5344CB8AC3E}">
        <p14:creationId xmlns:p14="http://schemas.microsoft.com/office/powerpoint/2010/main" val="159196342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301" y="-1109177"/>
            <a:ext cx="15022285" cy="845003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2139901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5278" y="5438503"/>
            <a:ext cx="2556613" cy="575227"/>
          </a:xfrm>
        </p:spPr>
        <p:txBody>
          <a:bodyPr>
            <a:normAutofit fontScale="92500" lnSpcReduction="10000"/>
          </a:bodyPr>
          <a:lstStyle/>
          <a:p>
            <a:pPr marL="0" indent="0">
              <a:buNone/>
            </a:pPr>
            <a:r>
              <a:rPr lang="en-US" sz="2000" b="1" dirty="0" smtClean="0">
                <a:solidFill>
                  <a:srgbClr val="C00000"/>
                </a:solidFill>
                <a:latin typeface="Century" panose="02040604050505020304" pitchFamily="18" charset="0"/>
              </a:rPr>
              <a:t>Water Line Replacements</a:t>
            </a:r>
            <a:endParaRPr lang="en-US" sz="2000" b="1" dirty="0">
              <a:solidFill>
                <a:srgbClr val="C00000"/>
              </a:solidFill>
              <a:latin typeface="Century" panose="020406040505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pic>
        <p:nvPicPr>
          <p:cNvPr id="16" name="Picture 15"/>
          <p:cNvPicPr>
            <a:picLocks noChangeAspect="1"/>
          </p:cNvPicPr>
          <p:nvPr/>
        </p:nvPicPr>
        <p:blipFill>
          <a:blip r:embed="rId4"/>
          <a:stretch>
            <a:fillRect/>
          </a:stretch>
        </p:blipFill>
        <p:spPr>
          <a:xfrm>
            <a:off x="378792" y="2477627"/>
            <a:ext cx="2615557" cy="3492584"/>
          </a:xfrm>
          <a:prstGeom prst="rect">
            <a:avLst/>
          </a:prstGeom>
        </p:spPr>
      </p:pic>
      <p:pic>
        <p:nvPicPr>
          <p:cNvPr id="18" name="Picture 17"/>
          <p:cNvPicPr>
            <a:picLocks noChangeAspect="1"/>
          </p:cNvPicPr>
          <p:nvPr/>
        </p:nvPicPr>
        <p:blipFill>
          <a:blip r:embed="rId5"/>
          <a:stretch>
            <a:fillRect/>
          </a:stretch>
        </p:blipFill>
        <p:spPr>
          <a:xfrm>
            <a:off x="3264158" y="2481728"/>
            <a:ext cx="4651311" cy="348848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8063" y="2435552"/>
            <a:ext cx="3861737" cy="2810704"/>
          </a:xfrm>
          <a:prstGeom prst="rect">
            <a:avLst/>
          </a:prstGeom>
        </p:spPr>
      </p:pic>
      <p:sp>
        <p:nvSpPr>
          <p:cNvPr id="9" name="Rectangle 8"/>
          <p:cNvSpPr/>
          <p:nvPr/>
        </p:nvSpPr>
        <p:spPr>
          <a:xfrm>
            <a:off x="8187194" y="5389466"/>
            <a:ext cx="1931737" cy="580745"/>
          </a:xfrm>
          <a:prstGeom prst="rect">
            <a:avLst/>
          </a:prstGeom>
          <a:solidFill>
            <a:schemeClr val="accent1">
              <a:alpha val="30000"/>
            </a:schemeClr>
          </a:solidFill>
          <a:ln>
            <a:solidFill>
              <a:schemeClr val="accent1">
                <a:shade val="50000"/>
                <a:alpha val="5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170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649" y="2338710"/>
            <a:ext cx="10515600" cy="4351338"/>
          </a:xfrm>
        </p:spPr>
        <p:txBody>
          <a:bodyPr/>
          <a:lstStyle/>
          <a:p>
            <a:pPr marL="0" indent="0">
              <a:buNone/>
            </a:pPr>
            <a:r>
              <a:rPr lang="en-US" sz="4000" b="1" dirty="0" smtClean="0">
                <a:latin typeface="Century" panose="02040604050505020304" pitchFamily="18" charset="0"/>
              </a:rPr>
              <a:t>Water Utility</a:t>
            </a:r>
          </a:p>
          <a:p>
            <a:pPr marL="457200" indent="-457200">
              <a:spcAft>
                <a:spcPts val="600"/>
              </a:spcAft>
            </a:pPr>
            <a:r>
              <a:rPr lang="en-US" sz="3000" dirty="0" smtClean="0">
                <a:latin typeface="Century" panose="02040604050505020304" pitchFamily="18" charset="0"/>
              </a:rPr>
              <a:t>Previous Water Rate Request</a:t>
            </a:r>
          </a:p>
          <a:p>
            <a:pPr marL="457200" indent="-457200">
              <a:spcAft>
                <a:spcPts val="600"/>
              </a:spcAft>
            </a:pPr>
            <a:r>
              <a:rPr lang="en-US" sz="3000" dirty="0" smtClean="0">
                <a:solidFill>
                  <a:srgbClr val="C00000"/>
                </a:solidFill>
                <a:latin typeface="Century" panose="02040604050505020304" pitchFamily="18" charset="0"/>
              </a:rPr>
              <a:t>Need for Rate Adjustment</a:t>
            </a:r>
          </a:p>
          <a:p>
            <a:pPr marL="457200" indent="-457200">
              <a:spcAft>
                <a:spcPts val="600"/>
              </a:spcAft>
            </a:pPr>
            <a:r>
              <a:rPr lang="en-US" sz="3000" dirty="0" smtClean="0">
                <a:latin typeface="Century" panose="02040604050505020304" pitchFamily="18" charset="0"/>
              </a:rPr>
              <a:t>Designing Rates</a:t>
            </a:r>
          </a:p>
          <a:p>
            <a:pPr marL="914400" lvl="1" indent="-457200">
              <a:spcAft>
                <a:spcPts val="600"/>
              </a:spcAft>
            </a:pPr>
            <a:r>
              <a:rPr lang="en-US" sz="3000" dirty="0" smtClean="0">
                <a:latin typeface="Century" panose="02040604050505020304" pitchFamily="18" charset="0"/>
              </a:rPr>
              <a:t>Residential</a:t>
            </a:r>
          </a:p>
          <a:p>
            <a:pPr marL="914400" lvl="1" indent="-457200">
              <a:spcAft>
                <a:spcPts val="600"/>
              </a:spcAft>
            </a:pPr>
            <a:r>
              <a:rPr lang="en-US" sz="3000" dirty="0" smtClean="0">
                <a:latin typeface="Century" panose="02040604050505020304" pitchFamily="18" charset="0"/>
              </a:rPr>
              <a:t>Commercial</a:t>
            </a:r>
          </a:p>
          <a:p>
            <a:endParaRPr lang="en-US" dirty="0">
              <a:latin typeface="Century" panose="020406040505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972809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299364" cy="6858000"/>
          </a:xfrm>
          <a:prstGeom prst="rect">
            <a:avLst/>
          </a:prstGeom>
        </p:spPr>
      </p:pic>
      <p:sp>
        <p:nvSpPr>
          <p:cNvPr id="9" name="Oval 8"/>
          <p:cNvSpPr/>
          <p:nvPr/>
        </p:nvSpPr>
        <p:spPr>
          <a:xfrm>
            <a:off x="1422400" y="1092200"/>
            <a:ext cx="609600" cy="3048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TextBox 9"/>
          <p:cNvSpPr txBox="1"/>
          <p:nvPr/>
        </p:nvSpPr>
        <p:spPr>
          <a:xfrm>
            <a:off x="5299365" y="241668"/>
            <a:ext cx="6791036" cy="5632311"/>
          </a:xfrm>
          <a:prstGeom prst="rect">
            <a:avLst/>
          </a:prstGeom>
          <a:noFill/>
        </p:spPr>
        <p:txBody>
          <a:bodyPr wrap="square" rtlCol="0">
            <a:spAutoFit/>
          </a:bodyPr>
          <a:lstStyle/>
          <a:p>
            <a:pPr defTabSz="1219170"/>
            <a:r>
              <a:rPr lang="en-US" sz="2400" dirty="0">
                <a:solidFill>
                  <a:prstClr val="black"/>
                </a:solidFill>
                <a:latin typeface="Century" panose="02040604050505020304" pitchFamily="18" charset="0"/>
              </a:rPr>
              <a:t>FYE 20 Actual</a:t>
            </a:r>
          </a:p>
          <a:p>
            <a:pPr defTabSz="1219170"/>
            <a:endParaRPr lang="en-US" sz="2400" dirty="0">
              <a:solidFill>
                <a:prstClr val="black"/>
              </a:solidFill>
              <a:latin typeface="Century" panose="02040604050505020304" pitchFamily="18" charset="0"/>
            </a:endParaRPr>
          </a:p>
          <a:p>
            <a:pPr defTabSz="1219170"/>
            <a:endParaRPr lang="en-US" sz="2400" dirty="0">
              <a:solidFill>
                <a:prstClr val="black"/>
              </a:solidFill>
              <a:latin typeface="Century" panose="02040604050505020304" pitchFamily="18" charset="0"/>
            </a:endParaRPr>
          </a:p>
          <a:p>
            <a:pPr defTabSz="1219170"/>
            <a:r>
              <a:rPr lang="en-US" sz="2400" dirty="0">
                <a:solidFill>
                  <a:prstClr val="black"/>
                </a:solidFill>
                <a:latin typeface="Century" panose="02040604050505020304" pitchFamily="18" charset="0"/>
              </a:rPr>
              <a:t>Total Revenues		</a:t>
            </a:r>
            <a:r>
              <a:rPr lang="en-US" sz="2400" dirty="0" smtClean="0">
                <a:solidFill>
                  <a:prstClr val="black"/>
                </a:solidFill>
                <a:latin typeface="Century" panose="02040604050505020304" pitchFamily="18" charset="0"/>
              </a:rPr>
              <a:t>	$</a:t>
            </a:r>
            <a:r>
              <a:rPr lang="en-US" sz="2400" dirty="0">
                <a:solidFill>
                  <a:prstClr val="black"/>
                </a:solidFill>
                <a:latin typeface="Century" panose="02040604050505020304" pitchFamily="18" charset="0"/>
              </a:rPr>
              <a:t>23,580,096</a:t>
            </a:r>
          </a:p>
          <a:p>
            <a:pPr defTabSz="1219170"/>
            <a:endParaRPr lang="en-US" sz="2400" dirty="0">
              <a:solidFill>
                <a:prstClr val="black"/>
              </a:solidFill>
              <a:latin typeface="Century" panose="02040604050505020304" pitchFamily="18" charset="0"/>
            </a:endParaRPr>
          </a:p>
          <a:p>
            <a:pPr defTabSz="1219170"/>
            <a:r>
              <a:rPr lang="en-US" sz="2400" dirty="0">
                <a:solidFill>
                  <a:prstClr val="black"/>
                </a:solidFill>
                <a:latin typeface="Century" panose="02040604050505020304" pitchFamily="18" charset="0"/>
              </a:rPr>
              <a:t>Total Op Expenditures	 </a:t>
            </a:r>
            <a:r>
              <a:rPr lang="en-US" sz="2400" dirty="0" smtClean="0">
                <a:solidFill>
                  <a:prstClr val="black"/>
                </a:solidFill>
                <a:latin typeface="Century" panose="02040604050505020304" pitchFamily="18" charset="0"/>
              </a:rPr>
              <a:t>            </a:t>
            </a:r>
            <a:r>
              <a:rPr lang="en-US" sz="2400" dirty="0" smtClean="0">
                <a:solidFill>
                  <a:srgbClr val="FF0000"/>
                </a:solidFill>
                <a:latin typeface="Century" panose="02040604050505020304" pitchFamily="18" charset="0"/>
              </a:rPr>
              <a:t>-$</a:t>
            </a:r>
            <a:r>
              <a:rPr lang="en-US" sz="2400" dirty="0">
                <a:solidFill>
                  <a:srgbClr val="FF0000"/>
                </a:solidFill>
                <a:latin typeface="Century" panose="02040604050505020304" pitchFamily="18" charset="0"/>
              </a:rPr>
              <a:t>11,701,351</a:t>
            </a:r>
          </a:p>
          <a:p>
            <a:pPr defTabSz="1219170"/>
            <a:endParaRPr lang="en-US" sz="2400" dirty="0">
              <a:solidFill>
                <a:prstClr val="black"/>
              </a:solidFill>
              <a:latin typeface="Century" panose="02040604050505020304" pitchFamily="18" charset="0"/>
            </a:endParaRPr>
          </a:p>
          <a:p>
            <a:pPr defTabSz="1219170"/>
            <a:r>
              <a:rPr lang="en-US" sz="2400" dirty="0">
                <a:solidFill>
                  <a:prstClr val="black"/>
                </a:solidFill>
                <a:latin typeface="Century" panose="02040604050505020304" pitchFamily="18" charset="0"/>
              </a:rPr>
              <a:t>Loan Payments			</a:t>
            </a:r>
            <a:r>
              <a:rPr lang="en-US" sz="2400" dirty="0">
                <a:solidFill>
                  <a:srgbClr val="FF0000"/>
                </a:solidFill>
                <a:latin typeface="Century" panose="02040604050505020304" pitchFamily="18" charset="0"/>
              </a:rPr>
              <a:t>-$5,273,436</a:t>
            </a:r>
          </a:p>
          <a:p>
            <a:pPr defTabSz="1219170"/>
            <a:endParaRPr lang="en-US" sz="2400" dirty="0">
              <a:solidFill>
                <a:prstClr val="black"/>
              </a:solidFill>
              <a:latin typeface="Century" panose="02040604050505020304" pitchFamily="18" charset="0"/>
            </a:endParaRPr>
          </a:p>
          <a:p>
            <a:pPr defTabSz="1219170"/>
            <a:r>
              <a:rPr lang="en-US" sz="2400" dirty="0">
                <a:solidFill>
                  <a:prstClr val="black"/>
                </a:solidFill>
                <a:latin typeface="Century" panose="02040604050505020304" pitchFamily="18" charset="0"/>
              </a:rPr>
              <a:t>Capital Equip			</a:t>
            </a:r>
            <a:r>
              <a:rPr lang="en-US" sz="2400" dirty="0">
                <a:solidFill>
                  <a:srgbClr val="FF0000"/>
                </a:solidFill>
                <a:latin typeface="Century" panose="02040604050505020304" pitchFamily="18" charset="0"/>
              </a:rPr>
              <a:t>-$   300,000</a:t>
            </a:r>
          </a:p>
          <a:p>
            <a:pPr defTabSz="1219170"/>
            <a:endParaRPr lang="en-US" sz="2400" dirty="0">
              <a:solidFill>
                <a:prstClr val="black"/>
              </a:solidFill>
              <a:latin typeface="Century" panose="02040604050505020304" pitchFamily="18" charset="0"/>
            </a:endParaRPr>
          </a:p>
          <a:p>
            <a:pPr defTabSz="1219170"/>
            <a:r>
              <a:rPr lang="en-US" sz="2400" u="sng" dirty="0">
                <a:solidFill>
                  <a:prstClr val="black"/>
                </a:solidFill>
                <a:latin typeface="Century" panose="02040604050505020304" pitchFamily="18" charset="0"/>
              </a:rPr>
              <a:t>Franchise Fee			</a:t>
            </a:r>
            <a:r>
              <a:rPr lang="en-US" sz="2400" u="sng" dirty="0">
                <a:solidFill>
                  <a:srgbClr val="FF0000"/>
                </a:solidFill>
                <a:latin typeface="Century" panose="02040604050505020304" pitchFamily="18" charset="0"/>
              </a:rPr>
              <a:t>-$1,029,158</a:t>
            </a:r>
          </a:p>
          <a:p>
            <a:pPr defTabSz="1219170"/>
            <a:endParaRPr lang="en-US" sz="2400" u="sng" dirty="0">
              <a:solidFill>
                <a:srgbClr val="FF0000"/>
              </a:solidFill>
              <a:latin typeface="Century" panose="02040604050505020304" pitchFamily="18" charset="0"/>
            </a:endParaRPr>
          </a:p>
          <a:p>
            <a:pPr defTabSz="1219170"/>
            <a:r>
              <a:rPr lang="en-US" sz="2400" b="1" dirty="0">
                <a:solidFill>
                  <a:prstClr val="black"/>
                </a:solidFill>
                <a:latin typeface="Century" panose="02040604050505020304" pitchFamily="18" charset="0"/>
              </a:rPr>
              <a:t>Remaining for Capital Projects	$5,276,151</a:t>
            </a:r>
          </a:p>
          <a:p>
            <a:pPr defTabSz="1219170"/>
            <a:endParaRPr lang="en-US" sz="2400" dirty="0">
              <a:solidFill>
                <a:prstClr val="black"/>
              </a:solidFill>
              <a:latin typeface="Calibri"/>
            </a:endParaRPr>
          </a:p>
        </p:txBody>
      </p:sp>
      <p:sp>
        <p:nvSpPr>
          <p:cNvPr id="11" name="Oval 10"/>
          <p:cNvSpPr/>
          <p:nvPr/>
        </p:nvSpPr>
        <p:spPr>
          <a:xfrm>
            <a:off x="1422400" y="1701800"/>
            <a:ext cx="609600" cy="3048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p:cNvSpPr/>
          <p:nvPr/>
        </p:nvSpPr>
        <p:spPr>
          <a:xfrm>
            <a:off x="1422400" y="2311400"/>
            <a:ext cx="609600" cy="3048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p:cNvSpPr/>
          <p:nvPr/>
        </p:nvSpPr>
        <p:spPr>
          <a:xfrm>
            <a:off x="1437391" y="3944703"/>
            <a:ext cx="609600" cy="3048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p:cNvSpPr/>
          <p:nvPr/>
        </p:nvSpPr>
        <p:spPr>
          <a:xfrm>
            <a:off x="1437391" y="3823532"/>
            <a:ext cx="609600" cy="3048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cxnSp>
        <p:nvCxnSpPr>
          <p:cNvPr id="16" name="Straight Arrow Connector 15"/>
          <p:cNvCxnSpPr/>
          <p:nvPr/>
        </p:nvCxnSpPr>
        <p:spPr>
          <a:xfrm flipV="1">
            <a:off x="2046991" y="584200"/>
            <a:ext cx="3237383" cy="508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125273" y="1600200"/>
            <a:ext cx="3174092" cy="254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140263" y="2299534"/>
            <a:ext cx="3174092" cy="1511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133601" y="3823533"/>
            <a:ext cx="3195745" cy="1211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133600" y="4128334"/>
            <a:ext cx="3150773" cy="3599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235200" y="3073215"/>
            <a:ext cx="3049173" cy="315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515672" y="2975129"/>
            <a:ext cx="609600" cy="826331"/>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0" name="TextBox 39"/>
          <p:cNvSpPr txBox="1"/>
          <p:nvPr/>
        </p:nvSpPr>
        <p:spPr>
          <a:xfrm>
            <a:off x="193964" y="5986333"/>
            <a:ext cx="7491529" cy="379656"/>
          </a:xfrm>
          <a:prstGeom prst="rect">
            <a:avLst/>
          </a:prstGeom>
          <a:noFill/>
        </p:spPr>
        <p:txBody>
          <a:bodyPr wrap="square" rtlCol="0">
            <a:spAutoFit/>
          </a:bodyPr>
          <a:lstStyle/>
          <a:p>
            <a:pPr defTabSz="1219170"/>
            <a:r>
              <a:rPr lang="en-US" sz="1867" b="1" dirty="0">
                <a:solidFill>
                  <a:srgbClr val="002060"/>
                </a:solidFill>
                <a:latin typeface="Century" panose="02040604050505020304" pitchFamily="18" charset="0"/>
              </a:rPr>
              <a:t>Operations Expenses increasing at 3% per year = $300K per year</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0472" y="-335038"/>
            <a:ext cx="3079179" cy="173203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8537" y="6086764"/>
            <a:ext cx="826343" cy="493869"/>
          </a:xfrm>
          <a:prstGeom prst="rect">
            <a:avLst/>
          </a:prstGeom>
        </p:spPr>
      </p:pic>
    </p:spTree>
    <p:extLst>
      <p:ext uri="{BB962C8B-B14F-4D97-AF65-F5344CB8AC3E}">
        <p14:creationId xmlns:p14="http://schemas.microsoft.com/office/powerpoint/2010/main" val="23404845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649" y="2338710"/>
            <a:ext cx="10515600" cy="4351338"/>
          </a:xfrm>
        </p:spPr>
        <p:txBody>
          <a:bodyPr/>
          <a:lstStyle/>
          <a:p>
            <a:pPr marL="0" indent="0">
              <a:buNone/>
            </a:pPr>
            <a:r>
              <a:rPr lang="en-US" sz="4000" b="1" dirty="0" smtClean="0">
                <a:latin typeface="Century" panose="02040604050505020304" pitchFamily="18" charset="0"/>
              </a:rPr>
              <a:t>Operating Cost Increase</a:t>
            </a:r>
          </a:p>
          <a:p>
            <a:endParaRPr lang="en-US" dirty="0">
              <a:latin typeface="Century" panose="020406040505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8537" y="6086764"/>
            <a:ext cx="826343" cy="493869"/>
          </a:xfrm>
          <a:prstGeom prst="rect">
            <a:avLst/>
          </a:prstGeom>
        </p:spPr>
      </p:pic>
      <p:graphicFrame>
        <p:nvGraphicFramePr>
          <p:cNvPr id="6" name="Chart 5"/>
          <p:cNvGraphicFramePr>
            <a:graphicFrameLocks noGrp="1"/>
          </p:cNvGraphicFramePr>
          <p:nvPr>
            <p:extLst>
              <p:ext uri="{D42A27DB-BD31-4B8C-83A1-F6EECF244321}">
                <p14:modId xmlns:p14="http://schemas.microsoft.com/office/powerpoint/2010/main" val="3935123200"/>
              </p:ext>
            </p:extLst>
          </p:nvPr>
        </p:nvGraphicFramePr>
        <p:xfrm>
          <a:off x="293077" y="3026616"/>
          <a:ext cx="10738338" cy="36634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91177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9" name="Title 1"/>
          <p:cNvSpPr>
            <a:spLocks noGrp="1"/>
          </p:cNvSpPr>
          <p:nvPr>
            <p:ph type="title"/>
          </p:nvPr>
        </p:nvSpPr>
        <p:spPr>
          <a:xfrm>
            <a:off x="550507" y="2299544"/>
            <a:ext cx="2649893" cy="4004559"/>
          </a:xfrm>
        </p:spPr>
        <p:txBody>
          <a:bodyPr>
            <a:normAutofit/>
          </a:bodyPr>
          <a:lstStyle/>
          <a:p>
            <a:r>
              <a:rPr lang="en-US" sz="2400" b="1" dirty="0" smtClean="0">
                <a:latin typeface="Century" panose="02040604050505020304" pitchFamily="18" charset="0"/>
              </a:rPr>
              <a:t>Percent Increase in Number of Customers </a:t>
            </a:r>
            <a:br>
              <a:rPr lang="en-US" sz="2400" b="1" dirty="0" smtClean="0">
                <a:latin typeface="Century" panose="02040604050505020304" pitchFamily="18" charset="0"/>
              </a:rPr>
            </a:br>
            <a:r>
              <a:rPr lang="en-US" sz="2400" b="1" dirty="0">
                <a:latin typeface="Century" panose="02040604050505020304" pitchFamily="18" charset="0"/>
              </a:rPr>
              <a:t/>
            </a:r>
            <a:br>
              <a:rPr lang="en-US" sz="2400" b="1" dirty="0">
                <a:latin typeface="Century" panose="02040604050505020304" pitchFamily="18" charset="0"/>
              </a:rPr>
            </a:br>
            <a:r>
              <a:rPr lang="en-US" sz="2400" b="1" dirty="0" smtClean="0">
                <a:latin typeface="Century" panose="02040604050505020304" pitchFamily="18" charset="0"/>
              </a:rPr>
              <a:t>	</a:t>
            </a:r>
            <a:r>
              <a:rPr lang="en-US" sz="3200" b="1" dirty="0" smtClean="0">
                <a:latin typeface="Century" panose="02040604050505020304" pitchFamily="18" charset="0"/>
              </a:rPr>
              <a:t>18%</a:t>
            </a:r>
            <a:r>
              <a:rPr lang="en-US" sz="2400" b="1" dirty="0" smtClean="0">
                <a:latin typeface="Century" panose="02040604050505020304" pitchFamily="18" charset="0"/>
              </a:rPr>
              <a:t/>
            </a:r>
            <a:br>
              <a:rPr lang="en-US" sz="2400" b="1" dirty="0" smtClean="0">
                <a:latin typeface="Century" panose="02040604050505020304" pitchFamily="18" charset="0"/>
              </a:rPr>
            </a:br>
            <a:r>
              <a:rPr lang="en-US" sz="2400" b="1" dirty="0">
                <a:latin typeface="Century" panose="02040604050505020304" pitchFamily="18" charset="0"/>
              </a:rPr>
              <a:t/>
            </a:r>
            <a:br>
              <a:rPr lang="en-US" sz="2400" b="1" dirty="0">
                <a:latin typeface="Century" panose="02040604050505020304" pitchFamily="18" charset="0"/>
              </a:rPr>
            </a:br>
            <a:r>
              <a:rPr lang="en-US" sz="2400" b="1" dirty="0" smtClean="0">
                <a:latin typeface="Century" panose="02040604050505020304" pitchFamily="18" charset="0"/>
              </a:rPr>
              <a:t>Percent Increase in Number of Water Employees</a:t>
            </a:r>
            <a:br>
              <a:rPr lang="en-US" sz="2400" b="1" dirty="0" smtClean="0">
                <a:latin typeface="Century" panose="02040604050505020304" pitchFamily="18" charset="0"/>
              </a:rPr>
            </a:br>
            <a:r>
              <a:rPr lang="en-US" sz="2400" b="1" dirty="0">
                <a:latin typeface="Century" panose="02040604050505020304" pitchFamily="18" charset="0"/>
              </a:rPr>
              <a:t/>
            </a:r>
            <a:br>
              <a:rPr lang="en-US" sz="2400" b="1" dirty="0">
                <a:latin typeface="Century" panose="02040604050505020304" pitchFamily="18" charset="0"/>
              </a:rPr>
            </a:br>
            <a:r>
              <a:rPr lang="en-US" sz="2400" b="1" dirty="0" smtClean="0">
                <a:latin typeface="Century" panose="02040604050505020304" pitchFamily="18" charset="0"/>
              </a:rPr>
              <a:t>	 </a:t>
            </a:r>
            <a:r>
              <a:rPr lang="en-US" sz="3200" b="1" dirty="0" smtClean="0">
                <a:latin typeface="Century" panose="02040604050505020304" pitchFamily="18" charset="0"/>
              </a:rPr>
              <a:t>0%</a:t>
            </a:r>
            <a:endParaRPr lang="en-US" sz="3200" b="1" dirty="0"/>
          </a:p>
        </p:txBody>
      </p:sp>
      <p:pic>
        <p:nvPicPr>
          <p:cNvPr id="11" name="Picture 10"/>
          <p:cNvPicPr>
            <a:picLocks noChangeAspect="1"/>
          </p:cNvPicPr>
          <p:nvPr/>
        </p:nvPicPr>
        <p:blipFill>
          <a:blip r:embed="rId4"/>
          <a:stretch>
            <a:fillRect/>
          </a:stretch>
        </p:blipFill>
        <p:spPr>
          <a:xfrm>
            <a:off x="3539415" y="2299544"/>
            <a:ext cx="6966854" cy="4263412"/>
          </a:xfrm>
          <a:prstGeom prst="rect">
            <a:avLst/>
          </a:prstGeom>
        </p:spPr>
      </p:pic>
    </p:spTree>
    <p:extLst>
      <p:ext uri="{BB962C8B-B14F-4D97-AF65-F5344CB8AC3E}">
        <p14:creationId xmlns:p14="http://schemas.microsoft.com/office/powerpoint/2010/main" val="1127038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9" name="Title 1"/>
          <p:cNvSpPr>
            <a:spLocks noGrp="1"/>
          </p:cNvSpPr>
          <p:nvPr>
            <p:ph type="title"/>
          </p:nvPr>
        </p:nvSpPr>
        <p:spPr>
          <a:xfrm>
            <a:off x="550507" y="2299544"/>
            <a:ext cx="2190223" cy="4004559"/>
          </a:xfrm>
        </p:spPr>
        <p:txBody>
          <a:bodyPr>
            <a:normAutofit/>
          </a:bodyPr>
          <a:lstStyle/>
          <a:p>
            <a:r>
              <a:rPr lang="en-US" sz="2400" b="1" dirty="0" smtClean="0">
                <a:solidFill>
                  <a:srgbClr val="C00000"/>
                </a:solidFill>
                <a:latin typeface="Century" panose="02040604050505020304" pitchFamily="18" charset="0"/>
              </a:rPr>
              <a:t>According to water usage data, conservation efforts and education have proven successful.</a:t>
            </a:r>
            <a:endParaRPr lang="en-US" sz="2400" dirty="0"/>
          </a:p>
        </p:txBody>
      </p:sp>
      <p:graphicFrame>
        <p:nvGraphicFramePr>
          <p:cNvPr id="7" name="Chart 6"/>
          <p:cNvGraphicFramePr>
            <a:graphicFrameLocks/>
          </p:cNvGraphicFramePr>
          <p:nvPr>
            <p:extLst>
              <p:ext uri="{D42A27DB-BD31-4B8C-83A1-F6EECF244321}">
                <p14:modId xmlns:p14="http://schemas.microsoft.com/office/powerpoint/2010/main" val="2686339262"/>
              </p:ext>
            </p:extLst>
          </p:nvPr>
        </p:nvGraphicFramePr>
        <p:xfrm>
          <a:off x="2985796" y="2299544"/>
          <a:ext cx="7708641" cy="4281089"/>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p:cNvCxnSpPr/>
          <p:nvPr/>
        </p:nvCxnSpPr>
        <p:spPr>
          <a:xfrm flipV="1">
            <a:off x="5088835" y="3379304"/>
            <a:ext cx="9939" cy="246490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43840" y="4070756"/>
            <a:ext cx="2727029" cy="369332"/>
          </a:xfrm>
          <a:prstGeom prst="rect">
            <a:avLst/>
          </a:prstGeom>
          <a:noFill/>
        </p:spPr>
        <p:txBody>
          <a:bodyPr wrap="none" rtlCol="0">
            <a:spAutoFit/>
          </a:bodyPr>
          <a:lstStyle/>
          <a:p>
            <a:pPr lvl="0"/>
            <a:r>
              <a:rPr lang="en-US" dirty="0">
                <a:solidFill>
                  <a:prstClr val="black"/>
                </a:solidFill>
              </a:rPr>
              <a:t>2009 66.4% used 5K or less</a:t>
            </a:r>
          </a:p>
        </p:txBody>
      </p:sp>
      <p:sp>
        <p:nvSpPr>
          <p:cNvPr id="10" name="TextBox 9"/>
          <p:cNvSpPr txBox="1"/>
          <p:nvPr/>
        </p:nvSpPr>
        <p:spPr>
          <a:xfrm>
            <a:off x="4089235" y="2833628"/>
            <a:ext cx="2727029" cy="369332"/>
          </a:xfrm>
          <a:prstGeom prst="rect">
            <a:avLst/>
          </a:prstGeom>
          <a:noFill/>
        </p:spPr>
        <p:txBody>
          <a:bodyPr wrap="none" rtlCol="0">
            <a:spAutoFit/>
          </a:bodyPr>
          <a:lstStyle/>
          <a:p>
            <a:pPr lvl="0"/>
            <a:r>
              <a:rPr lang="en-US" dirty="0" smtClean="0">
                <a:solidFill>
                  <a:prstClr val="black"/>
                </a:solidFill>
              </a:rPr>
              <a:t>2020 73.1% </a:t>
            </a:r>
            <a:r>
              <a:rPr lang="en-US" dirty="0">
                <a:solidFill>
                  <a:prstClr val="black"/>
                </a:solidFill>
              </a:rPr>
              <a:t>used 5K or less</a:t>
            </a:r>
          </a:p>
        </p:txBody>
      </p:sp>
    </p:spTree>
    <p:extLst>
      <p:ext uri="{BB962C8B-B14F-4D97-AF65-F5344CB8AC3E}">
        <p14:creationId xmlns:p14="http://schemas.microsoft.com/office/powerpoint/2010/main" val="2696454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649" y="2338710"/>
            <a:ext cx="10515600" cy="4351338"/>
          </a:xfrm>
        </p:spPr>
        <p:txBody>
          <a:bodyPr/>
          <a:lstStyle/>
          <a:p>
            <a:pPr marL="0" indent="0">
              <a:buNone/>
            </a:pPr>
            <a:r>
              <a:rPr lang="en-US" sz="4000" b="1" dirty="0" smtClean="0">
                <a:latin typeface="Century" panose="02040604050505020304" pitchFamily="18" charset="0"/>
              </a:rPr>
              <a:t>Need for Rate Adjustment</a:t>
            </a:r>
          </a:p>
          <a:p>
            <a:pPr marL="457200" indent="-457200">
              <a:spcAft>
                <a:spcPts val="600"/>
              </a:spcAft>
            </a:pPr>
            <a:r>
              <a:rPr lang="en-US" sz="3000" dirty="0" smtClean="0">
                <a:latin typeface="Century" panose="02040604050505020304" pitchFamily="18" charset="0"/>
              </a:rPr>
              <a:t>Groundwater Disinfection</a:t>
            </a:r>
          </a:p>
          <a:p>
            <a:pPr marL="457200" indent="-457200">
              <a:spcAft>
                <a:spcPts val="600"/>
              </a:spcAft>
            </a:pPr>
            <a:r>
              <a:rPr lang="en-US" sz="3000" dirty="0" smtClean="0">
                <a:latin typeface="Century" panose="02040604050505020304" pitchFamily="18" charset="0"/>
              </a:rPr>
              <a:t>Advanced Water Metering</a:t>
            </a:r>
          </a:p>
          <a:p>
            <a:pPr marL="457200" indent="-457200">
              <a:spcAft>
                <a:spcPts val="600"/>
              </a:spcAft>
            </a:pPr>
            <a:r>
              <a:rPr lang="en-US" sz="3000" dirty="0" smtClean="0">
                <a:latin typeface="Century" panose="02040604050505020304" pitchFamily="18" charset="0"/>
              </a:rPr>
              <a:t>Water Line Replacements</a:t>
            </a:r>
          </a:p>
          <a:p>
            <a:pPr marL="457200" indent="-457200">
              <a:spcAft>
                <a:spcPts val="600"/>
              </a:spcAft>
            </a:pPr>
            <a:r>
              <a:rPr lang="en-US" sz="3000" dirty="0" smtClean="0">
                <a:latin typeface="Century" panose="02040604050505020304" pitchFamily="18" charset="0"/>
              </a:rPr>
              <a:t>Increasing Operating Costs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2012517"/>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4238724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649" y="2338710"/>
            <a:ext cx="10515600" cy="4351338"/>
          </a:xfrm>
        </p:spPr>
        <p:txBody>
          <a:bodyPr/>
          <a:lstStyle/>
          <a:p>
            <a:pPr marL="0" indent="0" algn="ctr">
              <a:buNone/>
            </a:pPr>
            <a:r>
              <a:rPr lang="en-US" sz="3200" b="1" dirty="0" smtClean="0">
                <a:latin typeface="Century" panose="02040604050505020304" pitchFamily="18" charset="0"/>
              </a:rPr>
              <a:t>Groundwater Treatment (disinfection) - $17 million</a:t>
            </a:r>
          </a:p>
          <a:p>
            <a:pPr marL="457200" indent="-457200">
              <a:spcAft>
                <a:spcPts val="600"/>
              </a:spcAft>
            </a:pPr>
            <a:r>
              <a:rPr lang="en-US" sz="2900" dirty="0" smtClean="0">
                <a:latin typeface="Century" panose="02040604050505020304" pitchFamily="18" charset="0"/>
              </a:rPr>
              <a:t>Centralized location to disinfect to meet </a:t>
            </a:r>
            <a:r>
              <a:rPr lang="en-US" sz="2900" b="1" dirty="0" smtClean="0">
                <a:latin typeface="Century" panose="02040604050505020304" pitchFamily="18" charset="0"/>
              </a:rPr>
              <a:t>ODEQ mandate</a:t>
            </a:r>
            <a:r>
              <a:rPr lang="en-US" sz="2900" dirty="0" smtClean="0">
                <a:latin typeface="Century" panose="02040604050505020304" pitchFamily="18" charset="0"/>
              </a:rPr>
              <a:t> for chlorine residual</a:t>
            </a:r>
          </a:p>
          <a:p>
            <a:pPr marL="457200" indent="-457200">
              <a:spcAft>
                <a:spcPts val="600"/>
              </a:spcAft>
            </a:pPr>
            <a:r>
              <a:rPr lang="en-US" sz="2900" dirty="0" smtClean="0">
                <a:latin typeface="Century" panose="02040604050505020304" pitchFamily="18" charset="0"/>
              </a:rPr>
              <a:t>Site will be designed to allow for future treatment</a:t>
            </a:r>
          </a:p>
          <a:p>
            <a:pPr marL="457200" indent="-457200">
              <a:spcAft>
                <a:spcPts val="600"/>
              </a:spcAft>
            </a:pPr>
            <a:r>
              <a:rPr lang="en-US" sz="2900" dirty="0" smtClean="0">
                <a:latin typeface="Century" panose="02040604050505020304" pitchFamily="18" charset="0"/>
              </a:rPr>
              <a:t>Project includes new facility and new lines in well field to connect to facility</a:t>
            </a:r>
          </a:p>
          <a:p>
            <a:pPr marL="0" indent="0">
              <a:spcAft>
                <a:spcPts val="600"/>
              </a:spcAft>
              <a:buNone/>
            </a:pPr>
            <a:endParaRPr lang="en-US" dirty="0">
              <a:latin typeface="Century" panose="020406040505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1212110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853875"/>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4CE2653-7A99-4267-999A-13F2A64E841D}"/>
              </a:ext>
            </a:extLst>
          </p:cNvPr>
          <p:cNvPicPr>
            <a:picLocks noChangeAspect="1"/>
          </p:cNvPicPr>
          <p:nvPr/>
        </p:nvPicPr>
        <p:blipFill>
          <a:blip r:embed="rId4"/>
          <a:stretch>
            <a:fillRect/>
          </a:stretch>
        </p:blipFill>
        <p:spPr>
          <a:xfrm>
            <a:off x="120166" y="2292440"/>
            <a:ext cx="9626048" cy="4120768"/>
          </a:xfrm>
          <a:prstGeom prst="rect">
            <a:avLst/>
          </a:prstGeom>
        </p:spPr>
      </p:pic>
      <p:sp>
        <p:nvSpPr>
          <p:cNvPr id="15" name="Title 1"/>
          <p:cNvSpPr>
            <a:spLocks noGrp="1"/>
          </p:cNvSpPr>
          <p:nvPr>
            <p:ph type="title"/>
          </p:nvPr>
        </p:nvSpPr>
        <p:spPr>
          <a:xfrm>
            <a:off x="9836367" y="2292440"/>
            <a:ext cx="2355634" cy="4004559"/>
          </a:xfrm>
        </p:spPr>
        <p:txBody>
          <a:bodyPr>
            <a:normAutofit/>
          </a:bodyPr>
          <a:lstStyle/>
          <a:p>
            <a:r>
              <a:rPr lang="en-US" sz="2400" b="1" dirty="0" smtClean="0">
                <a:latin typeface="Century" panose="02040604050505020304" pitchFamily="18" charset="0"/>
              </a:rPr>
              <a:t>Groundwater Disinfection</a:t>
            </a:r>
            <a:br>
              <a:rPr lang="en-US" sz="2400" b="1" dirty="0" smtClean="0">
                <a:latin typeface="Century" panose="02040604050505020304" pitchFamily="18" charset="0"/>
              </a:rPr>
            </a:br>
            <a:r>
              <a:rPr lang="en-US" sz="2400" b="1" dirty="0">
                <a:latin typeface="Century" panose="02040604050505020304" pitchFamily="18" charset="0"/>
              </a:rPr>
              <a:t/>
            </a:r>
            <a:br>
              <a:rPr lang="en-US" sz="2400" b="1" dirty="0">
                <a:latin typeface="Century" panose="02040604050505020304" pitchFamily="18" charset="0"/>
              </a:rPr>
            </a:br>
            <a:r>
              <a:rPr lang="en-US" sz="2400" b="1" dirty="0" smtClean="0">
                <a:latin typeface="Century" panose="02040604050505020304" pitchFamily="18" charset="0"/>
              </a:rPr>
              <a:t>Future Area for Treatment as Regulations Reduce Limits</a:t>
            </a:r>
            <a:endParaRPr lang="en-US" sz="2400" b="1" dirty="0"/>
          </a:p>
        </p:txBody>
      </p:sp>
    </p:spTree>
    <p:extLst>
      <p:ext uri="{BB962C8B-B14F-4D97-AF65-F5344CB8AC3E}">
        <p14:creationId xmlns:p14="http://schemas.microsoft.com/office/powerpoint/2010/main" val="1866621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649" y="2338710"/>
            <a:ext cx="10515600" cy="4351338"/>
          </a:xfrm>
        </p:spPr>
        <p:txBody>
          <a:bodyPr>
            <a:normAutofit fontScale="92500" lnSpcReduction="20000"/>
          </a:bodyPr>
          <a:lstStyle/>
          <a:p>
            <a:pPr marL="0" indent="0">
              <a:buNone/>
            </a:pPr>
            <a:r>
              <a:rPr lang="en-US" sz="4000" b="1" dirty="0" smtClean="0">
                <a:latin typeface="Century" panose="02040604050505020304" pitchFamily="18" charset="0"/>
              </a:rPr>
              <a:t>Advanced Water Metering - $15 million</a:t>
            </a:r>
          </a:p>
          <a:p>
            <a:pPr marL="457200" indent="-457200">
              <a:spcAft>
                <a:spcPts val="600"/>
              </a:spcAft>
            </a:pPr>
            <a:r>
              <a:rPr lang="en-US" dirty="0" smtClean="0">
                <a:latin typeface="Century" panose="02040604050505020304" pitchFamily="18" charset="0"/>
              </a:rPr>
              <a:t>Majority of existing meters warrant replacement</a:t>
            </a:r>
          </a:p>
          <a:p>
            <a:pPr marL="457200" indent="-457200">
              <a:spcAft>
                <a:spcPts val="600"/>
              </a:spcAft>
            </a:pPr>
            <a:r>
              <a:rPr lang="en-US" dirty="0" smtClean="0">
                <a:latin typeface="Century" panose="02040604050505020304" pitchFamily="18" charset="0"/>
              </a:rPr>
              <a:t>New meters that will be read wirelessly multiple times per day</a:t>
            </a:r>
            <a:endParaRPr lang="en-US" dirty="0">
              <a:latin typeface="Century" panose="02040604050505020304" pitchFamily="18" charset="0"/>
            </a:endParaRPr>
          </a:p>
          <a:p>
            <a:pPr marL="457200" indent="-457200">
              <a:spcAft>
                <a:spcPts val="600"/>
              </a:spcAft>
            </a:pPr>
            <a:r>
              <a:rPr lang="en-US" dirty="0" smtClean="0">
                <a:latin typeface="Century" panose="02040604050505020304" pitchFamily="18" charset="0"/>
              </a:rPr>
              <a:t>Project will have numerous benefits:</a:t>
            </a:r>
          </a:p>
          <a:p>
            <a:pPr marL="914400" lvl="1" indent="-457200">
              <a:spcAft>
                <a:spcPts val="600"/>
              </a:spcAft>
            </a:pPr>
            <a:r>
              <a:rPr lang="en-US" dirty="0" smtClean="0">
                <a:latin typeface="Century" panose="02040604050505020304" pitchFamily="18" charset="0"/>
              </a:rPr>
              <a:t>Accurate water bills </a:t>
            </a:r>
          </a:p>
          <a:p>
            <a:pPr marL="914400" lvl="1" indent="-457200">
              <a:spcAft>
                <a:spcPts val="600"/>
              </a:spcAft>
            </a:pPr>
            <a:r>
              <a:rPr lang="en-US" dirty="0" smtClean="0">
                <a:latin typeface="Century" panose="02040604050505020304" pitchFamily="18" charset="0"/>
              </a:rPr>
              <a:t>Leak detection</a:t>
            </a:r>
          </a:p>
          <a:p>
            <a:pPr marL="914400" lvl="1" indent="-457200">
              <a:spcAft>
                <a:spcPts val="600"/>
              </a:spcAft>
            </a:pPr>
            <a:r>
              <a:rPr lang="en-US" dirty="0" smtClean="0">
                <a:latin typeface="Century" panose="02040604050505020304" pitchFamily="18" charset="0"/>
              </a:rPr>
              <a:t>Improved customer service</a:t>
            </a:r>
          </a:p>
          <a:p>
            <a:pPr marL="914400" lvl="1" indent="-457200">
              <a:spcAft>
                <a:spcPts val="600"/>
              </a:spcAft>
            </a:pPr>
            <a:r>
              <a:rPr lang="en-US" dirty="0" smtClean="0">
                <a:latin typeface="Century" panose="02040604050505020304" pitchFamily="18" charset="0"/>
              </a:rPr>
              <a:t>Reduced environmental footprint </a:t>
            </a:r>
          </a:p>
          <a:p>
            <a:pPr marL="914400" lvl="1" indent="-457200">
              <a:spcAft>
                <a:spcPts val="600"/>
              </a:spcAft>
            </a:pPr>
            <a:r>
              <a:rPr lang="en-US" dirty="0" smtClean="0">
                <a:latin typeface="Century" panose="02040604050505020304" pitchFamily="18" charset="0"/>
              </a:rPr>
              <a:t>Water conservation</a:t>
            </a:r>
          </a:p>
          <a:p>
            <a:pPr marL="914400" lvl="1" indent="-457200">
              <a:spcAft>
                <a:spcPts val="600"/>
              </a:spcAft>
            </a:pPr>
            <a:r>
              <a:rPr lang="en-US" dirty="0" smtClean="0">
                <a:latin typeface="Century" panose="02040604050505020304" pitchFamily="18" charset="0"/>
              </a:rPr>
              <a:t>More efficient water system operation</a:t>
            </a:r>
            <a:endParaRPr lang="en-US" dirty="0">
              <a:latin typeface="Century" panose="020406040505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grpSp>
        <p:nvGrpSpPr>
          <p:cNvPr id="5" name="Group 4"/>
          <p:cNvGrpSpPr/>
          <p:nvPr/>
        </p:nvGrpSpPr>
        <p:grpSpPr>
          <a:xfrm>
            <a:off x="8025354" y="3698776"/>
            <a:ext cx="2538518" cy="2881858"/>
            <a:chOff x="8025354" y="3584151"/>
            <a:chExt cx="2538518" cy="3120063"/>
          </a:xfrm>
        </p:grpSpPr>
        <p:pic>
          <p:nvPicPr>
            <p:cNvPr id="2" name="Picture 1"/>
            <p:cNvPicPr>
              <a:picLocks noChangeAspect="1"/>
            </p:cNvPicPr>
            <p:nvPr/>
          </p:nvPicPr>
          <p:blipFill rotWithShape="1">
            <a:blip r:embed="rId4"/>
            <a:srcRect t="13635"/>
            <a:stretch/>
          </p:blipFill>
          <p:spPr>
            <a:xfrm>
              <a:off x="8025354" y="3584151"/>
              <a:ext cx="2538518" cy="3105897"/>
            </a:xfrm>
            <a:prstGeom prst="rect">
              <a:avLst/>
            </a:prstGeom>
          </p:spPr>
        </p:pic>
        <p:sp>
          <p:nvSpPr>
            <p:cNvPr id="4" name="TextBox 3"/>
            <p:cNvSpPr txBox="1"/>
            <p:nvPr/>
          </p:nvSpPr>
          <p:spPr>
            <a:xfrm>
              <a:off x="8025354" y="6304104"/>
              <a:ext cx="2538518" cy="400110"/>
            </a:xfrm>
            <a:prstGeom prst="rect">
              <a:avLst/>
            </a:prstGeom>
            <a:noFill/>
          </p:spPr>
          <p:txBody>
            <a:bodyPr wrap="square" rtlCol="0">
              <a:spAutoFit/>
            </a:bodyPr>
            <a:lstStyle/>
            <a:p>
              <a:r>
                <a:rPr lang="en-US" sz="1000" i="1" dirty="0">
                  <a:solidFill>
                    <a:schemeClr val="bg1"/>
                  </a:solidFill>
                </a:rPr>
                <a:t>https://www.midwestcityok.org/utility-customer-service</a:t>
              </a:r>
            </a:p>
          </p:txBody>
        </p:sp>
      </p:grpSp>
    </p:spTree>
    <p:extLst>
      <p:ext uri="{BB962C8B-B14F-4D97-AF65-F5344CB8AC3E}">
        <p14:creationId xmlns:p14="http://schemas.microsoft.com/office/powerpoint/2010/main" val="4196619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5248" y="2127380"/>
            <a:ext cx="8977282" cy="4385388"/>
          </a:xfrm>
        </p:spPr>
        <p:txBody>
          <a:bodyPr>
            <a:normAutofit fontScale="70000" lnSpcReduction="20000"/>
          </a:bodyPr>
          <a:lstStyle/>
          <a:p>
            <a:pPr marL="0" indent="0" algn="ctr">
              <a:buNone/>
            </a:pPr>
            <a:r>
              <a:rPr lang="en-US" sz="3200" b="1" dirty="0" smtClean="0">
                <a:latin typeface="Century" panose="02040604050505020304" pitchFamily="18" charset="0"/>
                <a:ea typeface="Adobe Gothic Std B" panose="020B0800000000000000" pitchFamily="34" charset="-128"/>
              </a:rPr>
              <a:t>Further investment in community</a:t>
            </a:r>
          </a:p>
          <a:p>
            <a:pPr marL="0" indent="0" algn="ctr">
              <a:spcAft>
                <a:spcPts val="1200"/>
              </a:spcAft>
              <a:buNone/>
            </a:pPr>
            <a:r>
              <a:rPr lang="en-US" sz="3200" b="1" dirty="0" smtClean="0">
                <a:latin typeface="Century" panose="02040604050505020304" pitchFamily="18" charset="0"/>
                <a:ea typeface="Adobe Gothic Std B" panose="020B0800000000000000" pitchFamily="34" charset="-128"/>
              </a:rPr>
              <a:t>infrastructure by way of</a:t>
            </a:r>
          </a:p>
          <a:p>
            <a:pPr marL="0" indent="0" algn="ctr">
              <a:spcAft>
                <a:spcPts val="1000"/>
              </a:spcAft>
              <a:buNone/>
            </a:pPr>
            <a:r>
              <a:rPr lang="en-US" sz="6200" b="1" dirty="0">
                <a:solidFill>
                  <a:srgbClr val="C00000"/>
                </a:solidFill>
                <a:latin typeface="Century" panose="02040604050505020304" pitchFamily="18" charset="0"/>
                <a:ea typeface="Adobe Gothic Std B" panose="020B0800000000000000" pitchFamily="34" charset="-128"/>
              </a:rPr>
              <a:t>Groundwater </a:t>
            </a:r>
            <a:r>
              <a:rPr lang="en-US" sz="6200" b="1" dirty="0" smtClean="0">
                <a:solidFill>
                  <a:srgbClr val="C00000"/>
                </a:solidFill>
                <a:latin typeface="Century" panose="02040604050505020304" pitchFamily="18" charset="0"/>
                <a:ea typeface="Adobe Gothic Std B" panose="020B0800000000000000" pitchFamily="34" charset="-128"/>
              </a:rPr>
              <a:t>Treatment, </a:t>
            </a:r>
          </a:p>
          <a:p>
            <a:pPr marL="0" indent="0" algn="ctr">
              <a:spcAft>
                <a:spcPts val="1000"/>
              </a:spcAft>
              <a:buNone/>
            </a:pPr>
            <a:r>
              <a:rPr lang="en-US" sz="6200" b="1" dirty="0" smtClean="0">
                <a:solidFill>
                  <a:srgbClr val="C00000"/>
                </a:solidFill>
                <a:latin typeface="Century" panose="02040604050505020304" pitchFamily="18" charset="0"/>
                <a:ea typeface="Adobe Gothic Std B" panose="020B0800000000000000" pitchFamily="34" charset="-128"/>
              </a:rPr>
              <a:t>Advanced Water Metering,</a:t>
            </a:r>
          </a:p>
          <a:p>
            <a:pPr marL="0" indent="0" algn="ctr">
              <a:spcAft>
                <a:spcPts val="1000"/>
              </a:spcAft>
              <a:buNone/>
            </a:pPr>
            <a:r>
              <a:rPr lang="en-US" sz="6200" b="1" dirty="0" smtClean="0">
                <a:solidFill>
                  <a:srgbClr val="C00000"/>
                </a:solidFill>
                <a:latin typeface="Century" panose="02040604050505020304" pitchFamily="18" charset="0"/>
                <a:ea typeface="Adobe Gothic Std B" panose="020B0800000000000000" pitchFamily="34" charset="-128"/>
              </a:rPr>
              <a:t>&amp; Pipe Replacement</a:t>
            </a:r>
          </a:p>
          <a:p>
            <a:pPr marL="0" indent="0" algn="ctr">
              <a:spcAft>
                <a:spcPts val="1000"/>
              </a:spcAft>
              <a:buNone/>
            </a:pPr>
            <a:r>
              <a:rPr lang="en-US" sz="3200" b="1" dirty="0" smtClean="0">
                <a:latin typeface="Century" panose="02040604050505020304" pitchFamily="18" charset="0"/>
                <a:ea typeface="Adobe Gothic Std B" panose="020B0800000000000000" pitchFamily="34" charset="-128"/>
              </a:rPr>
              <a:t>are considered to sustain progress, increase</a:t>
            </a:r>
          </a:p>
          <a:p>
            <a:pPr marL="0" indent="0" algn="ctr">
              <a:buNone/>
            </a:pPr>
            <a:r>
              <a:rPr lang="en-US" sz="3200" b="1" dirty="0" smtClean="0">
                <a:latin typeface="Century" panose="02040604050505020304" pitchFamily="18" charset="0"/>
                <a:ea typeface="Adobe Gothic Std B" panose="020B0800000000000000" pitchFamily="34" charset="-128"/>
              </a:rPr>
              <a:t>efficiencies and ensure reliability of</a:t>
            </a:r>
          </a:p>
          <a:p>
            <a:pPr marL="0" indent="0" algn="ctr">
              <a:buNone/>
            </a:pPr>
            <a:r>
              <a:rPr lang="en-US" sz="3200" b="1" dirty="0" smtClean="0">
                <a:latin typeface="Century" panose="02040604050505020304" pitchFamily="18" charset="0"/>
                <a:ea typeface="Adobe Gothic Std B" panose="020B0800000000000000" pitchFamily="34" charset="-128"/>
              </a:rPr>
              <a:t>service as Norman leads toward tomorrow.</a:t>
            </a:r>
            <a:endParaRPr lang="en-US" sz="3200" b="1" dirty="0">
              <a:latin typeface="Century" panose="02040604050505020304" pitchFamily="18" charset="0"/>
              <a:ea typeface="Adobe Gothic Std B" panose="020B0800000000000000" pitchFamily="34" charset="-12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3471" y="-789691"/>
            <a:ext cx="6065056" cy="3411594"/>
          </a:xfrm>
          <a:prstGeom prst="rect">
            <a:avLst/>
          </a:prstGeom>
        </p:spPr>
      </p:pic>
      <p:cxnSp>
        <p:nvCxnSpPr>
          <p:cNvPr id="7" name="Straight Connector 6"/>
          <p:cNvCxnSpPr/>
          <p:nvPr/>
        </p:nvCxnSpPr>
        <p:spPr>
          <a:xfrm>
            <a:off x="0" y="1782147"/>
            <a:ext cx="12192000" cy="9332"/>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1628077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pic>
        <p:nvPicPr>
          <p:cNvPr id="8" name="Content Placeholder 7"/>
          <p:cNvPicPr>
            <a:picLocks noGrp="1" noChangeAspect="1"/>
          </p:cNvPicPr>
          <p:nvPr>
            <p:ph idx="1"/>
          </p:nvPr>
        </p:nvPicPr>
        <p:blipFill>
          <a:blip r:embed="rId4"/>
          <a:stretch>
            <a:fillRect/>
          </a:stretch>
        </p:blipFill>
        <p:spPr>
          <a:xfrm>
            <a:off x="508651" y="2074361"/>
            <a:ext cx="9882259" cy="4602485"/>
          </a:xfrm>
          <a:prstGeom prst="rect">
            <a:avLst/>
          </a:prstGeom>
        </p:spPr>
      </p:pic>
      <p:sp>
        <p:nvSpPr>
          <p:cNvPr id="39" name="TextBox 38"/>
          <p:cNvSpPr txBox="1"/>
          <p:nvPr/>
        </p:nvSpPr>
        <p:spPr>
          <a:xfrm>
            <a:off x="2500318" y="6334412"/>
            <a:ext cx="3101992" cy="246221"/>
          </a:xfrm>
          <a:prstGeom prst="rect">
            <a:avLst/>
          </a:prstGeom>
          <a:noFill/>
        </p:spPr>
        <p:txBody>
          <a:bodyPr wrap="square" rtlCol="0">
            <a:spAutoFit/>
          </a:bodyPr>
          <a:lstStyle/>
          <a:p>
            <a:r>
              <a:rPr lang="en-US" sz="1000" i="1" dirty="0" smtClean="0">
                <a:solidFill>
                  <a:schemeClr val="bg1"/>
                </a:solidFill>
              </a:rPr>
              <a:t>Courtesy of E Source (2021)</a:t>
            </a:r>
            <a:endParaRPr lang="en-US" sz="1000" i="1" dirty="0">
              <a:solidFill>
                <a:schemeClr val="bg1"/>
              </a:solidFill>
            </a:endParaRPr>
          </a:p>
        </p:txBody>
      </p:sp>
    </p:spTree>
    <p:extLst>
      <p:ext uri="{BB962C8B-B14F-4D97-AF65-F5344CB8AC3E}">
        <p14:creationId xmlns:p14="http://schemas.microsoft.com/office/powerpoint/2010/main" val="27148876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pic>
        <p:nvPicPr>
          <p:cNvPr id="3" name="Picture 2"/>
          <p:cNvPicPr>
            <a:picLocks noChangeAspect="1"/>
          </p:cNvPicPr>
          <p:nvPr/>
        </p:nvPicPr>
        <p:blipFill>
          <a:blip r:embed="rId4"/>
          <a:stretch>
            <a:fillRect/>
          </a:stretch>
        </p:blipFill>
        <p:spPr>
          <a:xfrm>
            <a:off x="231819" y="2102932"/>
            <a:ext cx="8049297" cy="4648409"/>
          </a:xfrm>
          <a:prstGeom prst="rect">
            <a:avLst/>
          </a:prstGeom>
        </p:spPr>
      </p:pic>
      <p:sp>
        <p:nvSpPr>
          <p:cNvPr id="95" name="Title 1"/>
          <p:cNvSpPr>
            <a:spLocks noGrp="1"/>
          </p:cNvSpPr>
          <p:nvPr>
            <p:ph type="title"/>
          </p:nvPr>
        </p:nvSpPr>
        <p:spPr>
          <a:xfrm>
            <a:off x="8531664" y="2299545"/>
            <a:ext cx="2649893" cy="4004559"/>
          </a:xfrm>
        </p:spPr>
        <p:txBody>
          <a:bodyPr>
            <a:normAutofit/>
          </a:bodyPr>
          <a:lstStyle/>
          <a:p>
            <a:r>
              <a:rPr lang="en-US" sz="2400" b="1" dirty="0" smtClean="0">
                <a:latin typeface="Century" panose="02040604050505020304" pitchFamily="18" charset="0"/>
              </a:rPr>
              <a:t>Current Method of Meter Reading</a:t>
            </a:r>
            <a:br>
              <a:rPr lang="en-US" sz="2400" b="1" dirty="0" smtClean="0">
                <a:latin typeface="Century" panose="02040604050505020304" pitchFamily="18" charset="0"/>
              </a:rPr>
            </a:br>
            <a:r>
              <a:rPr lang="en-US" sz="2400" b="1" dirty="0">
                <a:latin typeface="Century" panose="02040604050505020304" pitchFamily="18" charset="0"/>
              </a:rPr>
              <a:t/>
            </a:r>
            <a:br>
              <a:rPr lang="en-US" sz="2400" b="1" dirty="0">
                <a:latin typeface="Century" panose="02040604050505020304" pitchFamily="18" charset="0"/>
              </a:rPr>
            </a:br>
            <a:r>
              <a:rPr lang="en-US" sz="2400" b="1" dirty="0" smtClean="0">
                <a:latin typeface="Century" panose="02040604050505020304" pitchFamily="18" charset="0"/>
              </a:rPr>
              <a:t>	1970s</a:t>
            </a:r>
            <a:br>
              <a:rPr lang="en-US" sz="2400" b="1" dirty="0" smtClean="0">
                <a:latin typeface="Century" panose="02040604050505020304" pitchFamily="18" charset="0"/>
              </a:rPr>
            </a:br>
            <a:r>
              <a:rPr lang="en-US" sz="2400" b="1" dirty="0" smtClean="0">
                <a:latin typeface="Century" panose="02040604050505020304" pitchFamily="18" charset="0"/>
              </a:rPr>
              <a:t/>
            </a:r>
            <a:br>
              <a:rPr lang="en-US" sz="2400" b="1" dirty="0" smtClean="0">
                <a:latin typeface="Century" panose="02040604050505020304" pitchFamily="18" charset="0"/>
              </a:rPr>
            </a:br>
            <a:r>
              <a:rPr lang="en-US" sz="2400" b="1" dirty="0" smtClean="0">
                <a:latin typeface="Century" panose="02040604050505020304" pitchFamily="18" charset="0"/>
              </a:rPr>
              <a:t/>
            </a:r>
            <a:br>
              <a:rPr lang="en-US" sz="2400" b="1" dirty="0" smtClean="0">
                <a:latin typeface="Century" panose="02040604050505020304" pitchFamily="18" charset="0"/>
              </a:rPr>
            </a:br>
            <a:r>
              <a:rPr lang="en-US" sz="2400" b="1" dirty="0" smtClean="0">
                <a:latin typeface="Century" panose="02040604050505020304" pitchFamily="18" charset="0"/>
              </a:rPr>
              <a:t>Advanced Water Metering </a:t>
            </a:r>
            <a:br>
              <a:rPr lang="en-US" sz="2400" b="1" dirty="0" smtClean="0">
                <a:latin typeface="Century" panose="02040604050505020304" pitchFamily="18" charset="0"/>
              </a:rPr>
            </a:br>
            <a:r>
              <a:rPr lang="en-US" sz="2400" b="1" dirty="0">
                <a:latin typeface="Century" panose="02040604050505020304" pitchFamily="18" charset="0"/>
              </a:rPr>
              <a:t/>
            </a:r>
            <a:br>
              <a:rPr lang="en-US" sz="2400" b="1" dirty="0">
                <a:latin typeface="Century" panose="02040604050505020304" pitchFamily="18" charset="0"/>
              </a:rPr>
            </a:br>
            <a:r>
              <a:rPr lang="en-US" sz="2400" b="1" dirty="0" smtClean="0">
                <a:latin typeface="Century" panose="02040604050505020304" pitchFamily="18" charset="0"/>
              </a:rPr>
              <a:t>	2020s</a:t>
            </a:r>
            <a:endParaRPr lang="en-US" sz="2400" dirty="0"/>
          </a:p>
        </p:txBody>
      </p:sp>
      <p:sp>
        <p:nvSpPr>
          <p:cNvPr id="96" name="TextBox 95"/>
          <p:cNvSpPr txBox="1"/>
          <p:nvPr/>
        </p:nvSpPr>
        <p:spPr>
          <a:xfrm>
            <a:off x="231819" y="6304104"/>
            <a:ext cx="3101992" cy="246221"/>
          </a:xfrm>
          <a:prstGeom prst="rect">
            <a:avLst/>
          </a:prstGeom>
          <a:noFill/>
        </p:spPr>
        <p:txBody>
          <a:bodyPr wrap="square" rtlCol="0">
            <a:spAutoFit/>
          </a:bodyPr>
          <a:lstStyle/>
          <a:p>
            <a:r>
              <a:rPr lang="en-US" sz="1000" i="1" dirty="0" smtClean="0"/>
              <a:t>Courtesy of E Source (2021)</a:t>
            </a:r>
            <a:endParaRPr lang="en-US" sz="1000" i="1" dirty="0"/>
          </a:p>
        </p:txBody>
      </p:sp>
    </p:spTree>
    <p:extLst>
      <p:ext uri="{BB962C8B-B14F-4D97-AF65-F5344CB8AC3E}">
        <p14:creationId xmlns:p14="http://schemas.microsoft.com/office/powerpoint/2010/main" val="888335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8787" y="-743039"/>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15" name="Title 1"/>
          <p:cNvSpPr>
            <a:spLocks noGrp="1"/>
          </p:cNvSpPr>
          <p:nvPr>
            <p:ph type="title"/>
          </p:nvPr>
        </p:nvSpPr>
        <p:spPr>
          <a:xfrm>
            <a:off x="8831480" y="2125015"/>
            <a:ext cx="2849658" cy="4455617"/>
          </a:xfrm>
        </p:spPr>
        <p:txBody>
          <a:bodyPr>
            <a:normAutofit/>
          </a:bodyPr>
          <a:lstStyle/>
          <a:p>
            <a:r>
              <a:rPr lang="en-US" sz="2400" b="1" dirty="0" smtClean="0">
                <a:solidFill>
                  <a:schemeClr val="accent5">
                    <a:lumMod val="75000"/>
                  </a:schemeClr>
                </a:solidFill>
                <a:latin typeface="Century" panose="02040604050505020304" pitchFamily="18" charset="0"/>
              </a:rPr>
              <a:t>Total Water System </a:t>
            </a:r>
            <a:br>
              <a:rPr lang="en-US" sz="2400" b="1" dirty="0" smtClean="0">
                <a:solidFill>
                  <a:schemeClr val="accent5">
                    <a:lumMod val="75000"/>
                  </a:schemeClr>
                </a:solidFill>
                <a:latin typeface="Century" panose="02040604050505020304" pitchFamily="18" charset="0"/>
              </a:rPr>
            </a:br>
            <a:r>
              <a:rPr lang="en-US" sz="2400" b="1" dirty="0" smtClean="0">
                <a:solidFill>
                  <a:schemeClr val="accent5">
                    <a:lumMod val="75000"/>
                  </a:schemeClr>
                </a:solidFill>
                <a:latin typeface="Century" panose="02040604050505020304" pitchFamily="18" charset="0"/>
              </a:rPr>
              <a:t/>
            </a:r>
            <a:br>
              <a:rPr lang="en-US" sz="2400" b="1" dirty="0" smtClean="0">
                <a:solidFill>
                  <a:schemeClr val="accent5">
                    <a:lumMod val="75000"/>
                  </a:schemeClr>
                </a:solidFill>
                <a:latin typeface="Century" panose="02040604050505020304" pitchFamily="18" charset="0"/>
              </a:rPr>
            </a:br>
            <a:r>
              <a:rPr lang="en-US" sz="2400" b="1" dirty="0" smtClean="0">
                <a:solidFill>
                  <a:schemeClr val="accent5">
                    <a:lumMod val="75000"/>
                  </a:schemeClr>
                </a:solidFill>
                <a:latin typeface="Century" panose="02040604050505020304" pitchFamily="18" charset="0"/>
              </a:rPr>
              <a:t>    640 </a:t>
            </a:r>
            <a:r>
              <a:rPr lang="en-US" sz="2400" b="1" dirty="0">
                <a:solidFill>
                  <a:schemeClr val="accent5">
                    <a:lumMod val="75000"/>
                  </a:schemeClr>
                </a:solidFill>
                <a:latin typeface="Century" panose="02040604050505020304" pitchFamily="18" charset="0"/>
              </a:rPr>
              <a:t>miles </a:t>
            </a:r>
            <a:r>
              <a:rPr lang="en-US" sz="2400" b="1" dirty="0" smtClean="0">
                <a:solidFill>
                  <a:schemeClr val="accent5">
                    <a:lumMod val="75000"/>
                  </a:schemeClr>
                </a:solidFill>
                <a:latin typeface="Century" panose="02040604050505020304" pitchFamily="18" charset="0"/>
              </a:rPr>
              <a:t/>
            </a:r>
            <a:br>
              <a:rPr lang="en-US" sz="2400" b="1" dirty="0" smtClean="0">
                <a:solidFill>
                  <a:schemeClr val="accent5">
                    <a:lumMod val="75000"/>
                  </a:schemeClr>
                </a:solidFill>
                <a:latin typeface="Century" panose="02040604050505020304" pitchFamily="18" charset="0"/>
              </a:rPr>
            </a:br>
            <a:r>
              <a:rPr lang="en-US" sz="2400" b="1" dirty="0" smtClean="0">
                <a:latin typeface="Century" panose="02040604050505020304" pitchFamily="18" charset="0"/>
              </a:rPr>
              <a:t/>
            </a:r>
            <a:br>
              <a:rPr lang="en-US" sz="2400" b="1" dirty="0" smtClean="0">
                <a:latin typeface="Century" panose="02040604050505020304" pitchFamily="18" charset="0"/>
              </a:rPr>
            </a:br>
            <a:r>
              <a:rPr lang="en-US" sz="2400" b="1" dirty="0" smtClean="0">
                <a:solidFill>
                  <a:srgbClr val="FF0000"/>
                </a:solidFill>
                <a:latin typeface="Century" panose="02040604050505020304" pitchFamily="18" charset="0"/>
              </a:rPr>
              <a:t>Metal Lines </a:t>
            </a:r>
            <a:br>
              <a:rPr lang="en-US" sz="2400" b="1" dirty="0" smtClean="0">
                <a:solidFill>
                  <a:srgbClr val="FF0000"/>
                </a:solidFill>
                <a:latin typeface="Century" panose="02040604050505020304" pitchFamily="18" charset="0"/>
              </a:rPr>
            </a:br>
            <a:r>
              <a:rPr lang="en-US" sz="2400" b="1" dirty="0">
                <a:solidFill>
                  <a:srgbClr val="FF0000"/>
                </a:solidFill>
                <a:latin typeface="Century" panose="02040604050505020304" pitchFamily="18" charset="0"/>
              </a:rPr>
              <a:t/>
            </a:r>
            <a:br>
              <a:rPr lang="en-US" sz="2400" b="1" dirty="0">
                <a:solidFill>
                  <a:srgbClr val="FF0000"/>
                </a:solidFill>
                <a:latin typeface="Century" panose="02040604050505020304" pitchFamily="18" charset="0"/>
              </a:rPr>
            </a:br>
            <a:r>
              <a:rPr lang="en-US" sz="2400" b="1" dirty="0" smtClean="0">
                <a:solidFill>
                  <a:srgbClr val="FF0000"/>
                </a:solidFill>
                <a:latin typeface="Century" panose="02040604050505020304" pitchFamily="18" charset="0"/>
              </a:rPr>
              <a:t>    300 miles</a:t>
            </a:r>
            <a:br>
              <a:rPr lang="en-US" sz="2400" b="1" dirty="0" smtClean="0">
                <a:solidFill>
                  <a:srgbClr val="FF0000"/>
                </a:solidFill>
                <a:latin typeface="Century" panose="02040604050505020304" pitchFamily="18" charset="0"/>
              </a:rPr>
            </a:br>
            <a:r>
              <a:rPr lang="en-US" sz="2400" b="1" dirty="0" smtClean="0">
                <a:latin typeface="Century" panose="02040604050505020304" pitchFamily="18" charset="0"/>
              </a:rPr>
              <a:t/>
            </a:r>
            <a:br>
              <a:rPr lang="en-US" sz="2400" b="1" dirty="0" smtClean="0">
                <a:latin typeface="Century" panose="02040604050505020304" pitchFamily="18" charset="0"/>
              </a:rPr>
            </a:br>
            <a:r>
              <a:rPr lang="en-US" sz="2400" b="1" dirty="0" smtClean="0">
                <a:latin typeface="Century" panose="02040604050505020304" pitchFamily="18" charset="0"/>
              </a:rPr>
              <a:t>Replacement</a:t>
            </a:r>
            <a:br>
              <a:rPr lang="en-US" sz="2400" b="1" dirty="0" smtClean="0">
                <a:latin typeface="Century" panose="02040604050505020304" pitchFamily="18" charset="0"/>
              </a:rPr>
            </a:br>
            <a:r>
              <a:rPr lang="en-US" sz="2400" b="1" dirty="0" smtClean="0">
                <a:latin typeface="Century" panose="02040604050505020304" pitchFamily="18" charset="0"/>
              </a:rPr>
              <a:t>Cost per Mile </a:t>
            </a:r>
            <a:br>
              <a:rPr lang="en-US" sz="2400" b="1" dirty="0" smtClean="0">
                <a:latin typeface="Century" panose="02040604050505020304" pitchFamily="18" charset="0"/>
              </a:rPr>
            </a:br>
            <a:r>
              <a:rPr lang="en-US" sz="2400" b="1" dirty="0" smtClean="0">
                <a:latin typeface="Century" panose="02040604050505020304" pitchFamily="18" charset="0"/>
              </a:rPr>
              <a:t/>
            </a:r>
            <a:br>
              <a:rPr lang="en-US" sz="2400" b="1" dirty="0" smtClean="0">
                <a:latin typeface="Century" panose="02040604050505020304" pitchFamily="18" charset="0"/>
              </a:rPr>
            </a:br>
            <a:r>
              <a:rPr lang="en-US" sz="2400" b="1" dirty="0">
                <a:latin typeface="Century" panose="02040604050505020304" pitchFamily="18" charset="0"/>
              </a:rPr>
              <a:t> </a:t>
            </a:r>
            <a:r>
              <a:rPr lang="en-US" sz="2400" b="1" dirty="0" smtClean="0">
                <a:latin typeface="Century" panose="02040604050505020304" pitchFamily="18" charset="0"/>
              </a:rPr>
              <a:t>   $750,000</a:t>
            </a:r>
            <a:endParaRPr lang="en-US" sz="2400" b="1" dirty="0"/>
          </a:p>
        </p:txBody>
      </p:sp>
      <p:sp>
        <p:nvSpPr>
          <p:cNvPr id="11" name="Content Placeholder 2"/>
          <p:cNvSpPr>
            <a:spLocks noGrp="1"/>
          </p:cNvSpPr>
          <p:nvPr>
            <p:ph idx="1"/>
          </p:nvPr>
        </p:nvSpPr>
        <p:spPr>
          <a:xfrm>
            <a:off x="153214" y="888269"/>
            <a:ext cx="10515600" cy="4351338"/>
          </a:xfrm>
        </p:spPr>
        <p:txBody>
          <a:bodyPr/>
          <a:lstStyle/>
          <a:p>
            <a:pPr marL="0" indent="0">
              <a:buNone/>
            </a:pPr>
            <a:r>
              <a:rPr lang="en-US" sz="4000" b="1" dirty="0" smtClean="0">
                <a:latin typeface="Century" panose="02040604050505020304" pitchFamily="18" charset="0"/>
              </a:rPr>
              <a:t>Water Line Replacement</a:t>
            </a:r>
          </a:p>
          <a:p>
            <a:endParaRPr lang="en-US" dirty="0">
              <a:latin typeface="Century" panose="02040604050505020304" pitchFamily="18" charset="0"/>
            </a:endParaRPr>
          </a:p>
        </p:txBody>
      </p:sp>
      <p:pic>
        <p:nvPicPr>
          <p:cNvPr id="2" name="Picture 1"/>
          <p:cNvPicPr>
            <a:picLocks noChangeAspect="1"/>
          </p:cNvPicPr>
          <p:nvPr/>
        </p:nvPicPr>
        <p:blipFill>
          <a:blip r:embed="rId4">
            <a:clrChange>
              <a:clrFrom>
                <a:srgbClr val="FEFFFF"/>
              </a:clrFrom>
              <a:clrTo>
                <a:srgbClr val="FEFFFF">
                  <a:alpha val="0"/>
                </a:srgbClr>
              </a:clrTo>
            </a:clrChange>
          </a:blip>
          <a:stretch>
            <a:fillRect/>
          </a:stretch>
        </p:blipFill>
        <p:spPr>
          <a:xfrm>
            <a:off x="218879" y="1506954"/>
            <a:ext cx="7819156" cy="5363961"/>
          </a:xfrm>
          <a:prstGeom prst="rect">
            <a:avLst/>
          </a:prstGeom>
        </p:spPr>
      </p:pic>
    </p:spTree>
    <p:extLst>
      <p:ext uri="{BB962C8B-B14F-4D97-AF65-F5344CB8AC3E}">
        <p14:creationId xmlns:p14="http://schemas.microsoft.com/office/powerpoint/2010/main" val="2688678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690" y="2462717"/>
            <a:ext cx="2643909" cy="35252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5502" y="2236881"/>
            <a:ext cx="3326815" cy="44357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504613" y="2857999"/>
            <a:ext cx="3564858" cy="26736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7827579" y="6027576"/>
            <a:ext cx="4331635" cy="86177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entury" panose="020406040505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entury" panose="02040604050505020304" pitchFamily="18" charset="0"/>
              </a:rPr>
              <a:t>Spent over $30K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entury" panose="02040604050505020304" pitchFamily="18" charset="0"/>
              </a:rPr>
              <a:t>Could have replaced 150-200 LF of 12-16 inch line</a:t>
            </a:r>
          </a:p>
        </p:txBody>
      </p:sp>
    </p:spTree>
    <p:extLst>
      <p:ext uri="{BB962C8B-B14F-4D97-AF65-F5344CB8AC3E}">
        <p14:creationId xmlns:p14="http://schemas.microsoft.com/office/powerpoint/2010/main" val="262686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243" y="1733371"/>
            <a:ext cx="7979426" cy="516315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2802" y="-862941"/>
            <a:ext cx="6468924" cy="3638770"/>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2" name="TextBox 1"/>
          <p:cNvSpPr txBox="1"/>
          <p:nvPr/>
        </p:nvSpPr>
        <p:spPr>
          <a:xfrm>
            <a:off x="123454" y="2184483"/>
            <a:ext cx="228155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Century" panose="02040604050505020304" pitchFamily="18" charset="0"/>
                <a:ea typeface="+mn-ea"/>
                <a:cs typeface="+mn-cs"/>
              </a:rPr>
              <a:t>Upcoming</a:t>
            </a:r>
            <a:r>
              <a:rPr kumimoji="0" lang="en-US" sz="2400" b="1" i="0" u="none" strike="noStrike" kern="1200" cap="none" spc="0" normalizeH="0" noProof="0" dirty="0" smtClean="0">
                <a:ln>
                  <a:noFill/>
                </a:ln>
                <a:solidFill>
                  <a:srgbClr val="C00000"/>
                </a:solidFill>
                <a:effectLst/>
                <a:uLnTx/>
                <a:uFillTx/>
                <a:latin typeface="Century" panose="02040604050505020304" pitchFamily="18" charset="0"/>
                <a:ea typeface="+mn-ea"/>
                <a:cs typeface="+mn-cs"/>
              </a:rPr>
              <a:t> </a:t>
            </a:r>
            <a:r>
              <a:rPr kumimoji="0" lang="en-US" sz="2400" b="1" i="0" u="none" strike="noStrike" kern="1200" cap="none" spc="0" normalizeH="0" baseline="0" noProof="0" dirty="0" smtClean="0">
                <a:ln>
                  <a:noFill/>
                </a:ln>
                <a:solidFill>
                  <a:srgbClr val="C00000"/>
                </a:solidFill>
                <a:effectLst/>
                <a:uLnTx/>
                <a:uFillTx/>
                <a:latin typeface="Century" panose="02040604050505020304" pitchFamily="18" charset="0"/>
                <a:ea typeface="+mn-ea"/>
                <a:cs typeface="+mn-cs"/>
              </a:rPr>
              <a:t>Water Replacements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entury" panose="02040604050505020304" pitchFamily="18" charset="0"/>
              <a:ea typeface="+mn-ea"/>
              <a:cs typeface="+mn-cs"/>
            </a:endParaRPr>
          </a:p>
        </p:txBody>
      </p:sp>
      <p:sp>
        <p:nvSpPr>
          <p:cNvPr id="37" name="Oval Callout 36"/>
          <p:cNvSpPr/>
          <p:nvPr/>
        </p:nvSpPr>
        <p:spPr>
          <a:xfrm>
            <a:off x="4739649" y="2858759"/>
            <a:ext cx="872826" cy="502219"/>
          </a:xfrm>
          <a:prstGeom prst="wedgeEllipseCallout">
            <a:avLst>
              <a:gd name="adj1" fmla="val -3463"/>
              <a:gd name="adj2" fmla="val 156969"/>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4845190" y="2931193"/>
            <a:ext cx="7141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$5.3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Oval Callout 38"/>
          <p:cNvSpPr/>
          <p:nvPr/>
        </p:nvSpPr>
        <p:spPr>
          <a:xfrm>
            <a:off x="5840526" y="4510709"/>
            <a:ext cx="793477" cy="455082"/>
          </a:xfrm>
          <a:prstGeom prst="wedgeEllipseCallout">
            <a:avLst>
              <a:gd name="adj1" fmla="val -81619"/>
              <a:gd name="adj2" fmla="val -150093"/>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5900036" y="4542067"/>
            <a:ext cx="674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$4.5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Oval Callout 24"/>
          <p:cNvSpPr/>
          <p:nvPr/>
        </p:nvSpPr>
        <p:spPr>
          <a:xfrm>
            <a:off x="4019423" y="2340050"/>
            <a:ext cx="872826" cy="466006"/>
          </a:xfrm>
          <a:prstGeom prst="wedgeEllipseCallout">
            <a:avLst>
              <a:gd name="adj1" fmla="val -34930"/>
              <a:gd name="adj2" fmla="val 128839"/>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$4.0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Oval Callout 25"/>
          <p:cNvSpPr/>
          <p:nvPr/>
        </p:nvSpPr>
        <p:spPr>
          <a:xfrm>
            <a:off x="6053328" y="5695269"/>
            <a:ext cx="820367" cy="455082"/>
          </a:xfrm>
          <a:prstGeom prst="wedgeEllipseCallout">
            <a:avLst>
              <a:gd name="adj1" fmla="val -93143"/>
              <a:gd name="adj2" fmla="val -89814"/>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124318" y="5737795"/>
            <a:ext cx="5934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Oval Callout 40"/>
          <p:cNvSpPr/>
          <p:nvPr/>
        </p:nvSpPr>
        <p:spPr>
          <a:xfrm>
            <a:off x="4944741" y="2165183"/>
            <a:ext cx="872826" cy="466006"/>
          </a:xfrm>
          <a:prstGeom prst="wedgeEllipseCallout">
            <a:avLst>
              <a:gd name="adj1" fmla="val -111407"/>
              <a:gd name="adj2" fmla="val 185743"/>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val Callout 42"/>
          <p:cNvSpPr/>
          <p:nvPr/>
        </p:nvSpPr>
        <p:spPr>
          <a:xfrm>
            <a:off x="3992461" y="4990313"/>
            <a:ext cx="820367" cy="455082"/>
          </a:xfrm>
          <a:prstGeom prst="wedgeEllipseCallout">
            <a:avLst>
              <a:gd name="adj1" fmla="val 46185"/>
              <a:gd name="adj2" fmla="val -99860"/>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4054330" y="5042825"/>
            <a:ext cx="593432" cy="369332"/>
          </a:xfrm>
          <a:prstGeom prst="rect">
            <a:avLst/>
          </a:prstGeom>
        </p:spPr>
        <p:txBody>
          <a:bodyPr wrap="none">
            <a:spAutoFit/>
          </a:bodyPr>
          <a:lstStyle/>
          <a:p>
            <a:pPr lvl="0">
              <a:defRPr/>
            </a:pPr>
            <a:r>
              <a:rPr lang="en-US" dirty="0">
                <a:solidFill>
                  <a:prstClr val="black"/>
                </a:solidFill>
              </a:rPr>
              <a:t>$1.0</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8748" y="2976520"/>
            <a:ext cx="3423139" cy="25673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9980" y="425046"/>
            <a:ext cx="3272243" cy="24541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571083" y="3277985"/>
            <a:ext cx="3190056" cy="23925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113930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8" name="Content Placeholder 2"/>
          <p:cNvSpPr txBox="1">
            <a:spLocks/>
          </p:cNvSpPr>
          <p:nvPr/>
        </p:nvSpPr>
        <p:spPr>
          <a:xfrm>
            <a:off x="1319642" y="2925257"/>
            <a:ext cx="9037338" cy="37326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latin typeface="Adobe Gothic Std B" panose="020B0800000000000000" pitchFamily="34" charset="-128"/>
                <a:ea typeface="Adobe Gothic Std B" panose="020B0800000000000000" pitchFamily="34" charset="-128"/>
              </a:rPr>
              <a:t>Major Capital Investments</a:t>
            </a:r>
          </a:p>
          <a:p>
            <a:pPr marL="400050" lvl="1" indent="0">
              <a:lnSpc>
                <a:spcPct val="100000"/>
              </a:lnSpc>
              <a:spcBef>
                <a:spcPts val="0"/>
              </a:spcBef>
              <a:buNone/>
            </a:pPr>
            <a:r>
              <a:rPr lang="en-US" sz="2000" dirty="0">
                <a:solidFill>
                  <a:prstClr val="black"/>
                </a:solidFill>
                <a:latin typeface="Adobe Gothic Std B" panose="020B0800000000000000" pitchFamily="34" charset="-128"/>
                <a:ea typeface="Adobe Gothic Std B" panose="020B0800000000000000" pitchFamily="34" charset="-128"/>
              </a:rPr>
              <a:t>Groundwater Disinfection (DEQ required)			$17M</a:t>
            </a:r>
          </a:p>
          <a:p>
            <a:pPr marL="400050" lvl="1" indent="0">
              <a:buFont typeface="Arial" panose="020B0604020202020204" pitchFamily="34" charset="0"/>
              <a:buNone/>
            </a:pPr>
            <a:r>
              <a:rPr lang="en-US" sz="2000" u="sng" dirty="0" smtClean="0">
                <a:latin typeface="Adobe Gothic Std B" panose="020B0800000000000000" pitchFamily="34" charset="-128"/>
                <a:ea typeface="Adobe Gothic Std B" panose="020B0800000000000000" pitchFamily="34" charset="-128"/>
              </a:rPr>
              <a:t>AMI (Advanced Metering Infrastructure)			$15M</a:t>
            </a:r>
          </a:p>
          <a:p>
            <a:pPr marL="400050" lvl="1" indent="0">
              <a:buFont typeface="Arial" panose="020B0604020202020204" pitchFamily="34" charset="0"/>
              <a:buNone/>
            </a:pPr>
            <a:r>
              <a:rPr lang="en-US" sz="2000" dirty="0" smtClean="0">
                <a:latin typeface="Adobe Gothic Std B" panose="020B0800000000000000" pitchFamily="34" charset="-128"/>
                <a:ea typeface="Adobe Gothic Std B" panose="020B0800000000000000" pitchFamily="34" charset="-128"/>
              </a:rPr>
              <a:t>TOTAL MAJOR CAPITAL PROJECT				$32M</a:t>
            </a:r>
          </a:p>
          <a:p>
            <a:pPr marL="400050" lvl="1" indent="0">
              <a:buFont typeface="Arial" panose="020B0604020202020204" pitchFamily="34" charset="0"/>
              <a:buNone/>
            </a:pPr>
            <a:endParaRPr lang="en-US" sz="2000" dirty="0" smtClean="0">
              <a:latin typeface="Adobe Gothic Std B" panose="020B0800000000000000" pitchFamily="34" charset="-128"/>
              <a:ea typeface="Adobe Gothic Std B" panose="020B0800000000000000" pitchFamily="34" charset="-128"/>
            </a:endParaRPr>
          </a:p>
          <a:p>
            <a:pPr marL="0" indent="0">
              <a:buFont typeface="Arial" panose="020B0604020202020204" pitchFamily="34" charset="0"/>
              <a:buNone/>
            </a:pPr>
            <a:r>
              <a:rPr lang="en-US" sz="2400" b="1" dirty="0" smtClean="0">
                <a:latin typeface="Adobe Gothic Std B" panose="020B0800000000000000" pitchFamily="34" charset="-128"/>
                <a:ea typeface="Adobe Gothic Std B" panose="020B0800000000000000" pitchFamily="34" charset="-128"/>
              </a:rPr>
              <a:t>Annual Costs for Capital Investments:</a:t>
            </a:r>
          </a:p>
          <a:p>
            <a:pPr marL="400050" lvl="1" indent="0">
              <a:lnSpc>
                <a:spcPct val="100000"/>
              </a:lnSpc>
              <a:spcBef>
                <a:spcPts val="0"/>
              </a:spcBef>
              <a:buNone/>
            </a:pPr>
            <a:r>
              <a:rPr lang="en-US" sz="2000" dirty="0">
                <a:solidFill>
                  <a:prstClr val="black"/>
                </a:solidFill>
                <a:latin typeface="Adobe Gothic Std B" panose="020B0800000000000000" pitchFamily="34" charset="-128"/>
                <a:ea typeface="Adobe Gothic Std B" panose="020B0800000000000000" pitchFamily="34" charset="-128"/>
              </a:rPr>
              <a:t>Groundwater Disinfection $17M @3%, 15yrs = 		$1.4M/year</a:t>
            </a:r>
          </a:p>
          <a:p>
            <a:pPr marL="400050" lvl="1" indent="0">
              <a:buFont typeface="Arial" panose="020B0604020202020204" pitchFamily="34" charset="0"/>
              <a:buNone/>
            </a:pPr>
            <a:r>
              <a:rPr lang="en-US" sz="2000" u="sng" dirty="0" smtClean="0">
                <a:latin typeface="Adobe Gothic Std B" panose="020B0800000000000000" pitchFamily="34" charset="-128"/>
                <a:ea typeface="Adobe Gothic Std B" panose="020B0800000000000000" pitchFamily="34" charset="-128"/>
              </a:rPr>
              <a:t>AMI $15M @3%, 10yrs					$1.8M/year</a:t>
            </a:r>
          </a:p>
          <a:p>
            <a:pPr marL="400050" lvl="1" indent="0">
              <a:buFont typeface="Arial" panose="020B0604020202020204" pitchFamily="34" charset="0"/>
              <a:buNone/>
            </a:pPr>
            <a:r>
              <a:rPr lang="en-US" sz="2000" dirty="0" smtClean="0">
                <a:latin typeface="Adobe Gothic Std B" panose="020B0800000000000000" pitchFamily="34" charset="-128"/>
                <a:ea typeface="Adobe Gothic Std B" panose="020B0800000000000000" pitchFamily="34" charset="-128"/>
              </a:rPr>
              <a:t>TOTAL ANNUAL COSTS					$3.2M/year</a:t>
            </a:r>
            <a:endParaRPr lang="en-US" sz="2000" dirty="0">
              <a:latin typeface="Adobe Gothic Std B" panose="020B0800000000000000" pitchFamily="34" charset="-128"/>
              <a:ea typeface="Adobe Gothic Std B" panose="020B0800000000000000" pitchFamily="34" charset="-128"/>
            </a:endParaRPr>
          </a:p>
        </p:txBody>
      </p:sp>
      <p:sp>
        <p:nvSpPr>
          <p:cNvPr id="11" name="Title 1"/>
          <p:cNvSpPr>
            <a:spLocks noGrp="1"/>
          </p:cNvSpPr>
          <p:nvPr>
            <p:ph type="title"/>
          </p:nvPr>
        </p:nvSpPr>
        <p:spPr>
          <a:xfrm>
            <a:off x="-1" y="2015413"/>
            <a:ext cx="12192000" cy="857250"/>
          </a:xfrm>
        </p:spPr>
        <p:txBody>
          <a:bodyPr>
            <a:normAutofit/>
          </a:bodyPr>
          <a:lstStyle/>
          <a:p>
            <a:pPr algn="ctr"/>
            <a:r>
              <a:rPr lang="en-US" sz="2800" b="1" dirty="0" smtClean="0">
                <a:solidFill>
                  <a:srgbClr val="C00000"/>
                </a:solidFill>
                <a:latin typeface="Century" panose="02040604050505020304" pitchFamily="18" charset="0"/>
              </a:rPr>
              <a:t>Need for Water Rate Increase</a:t>
            </a:r>
            <a:endParaRPr lang="en-US" sz="2800" b="1" dirty="0">
              <a:solidFill>
                <a:srgbClr val="C00000"/>
              </a:solidFill>
              <a:latin typeface="Century" panose="02040604050505020304" pitchFamily="18" charset="0"/>
            </a:endParaRPr>
          </a:p>
        </p:txBody>
      </p:sp>
    </p:spTree>
    <p:extLst>
      <p:ext uri="{BB962C8B-B14F-4D97-AF65-F5344CB8AC3E}">
        <p14:creationId xmlns:p14="http://schemas.microsoft.com/office/powerpoint/2010/main" val="2099729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11" name="Title 1"/>
          <p:cNvSpPr>
            <a:spLocks noGrp="1"/>
          </p:cNvSpPr>
          <p:nvPr>
            <p:ph type="title"/>
          </p:nvPr>
        </p:nvSpPr>
        <p:spPr>
          <a:xfrm>
            <a:off x="-1" y="2015413"/>
            <a:ext cx="12192000" cy="857250"/>
          </a:xfrm>
        </p:spPr>
        <p:txBody>
          <a:bodyPr>
            <a:normAutofit/>
          </a:bodyPr>
          <a:lstStyle/>
          <a:p>
            <a:pPr algn="ctr"/>
            <a:r>
              <a:rPr lang="en-US" sz="2800" b="1" dirty="0" smtClean="0">
                <a:solidFill>
                  <a:srgbClr val="C00000"/>
                </a:solidFill>
                <a:latin typeface="Century" panose="02040604050505020304" pitchFamily="18" charset="0"/>
              </a:rPr>
              <a:t>Need for Water Rate Increase</a:t>
            </a:r>
            <a:endParaRPr lang="en-US" sz="2800" b="1" dirty="0">
              <a:solidFill>
                <a:srgbClr val="C00000"/>
              </a:solidFill>
              <a:latin typeface="Century" panose="02040604050505020304" pitchFamily="18" charset="0"/>
            </a:endParaRPr>
          </a:p>
        </p:txBody>
      </p:sp>
      <p:sp>
        <p:nvSpPr>
          <p:cNvPr id="12" name="Content Placeholder 2"/>
          <p:cNvSpPr>
            <a:spLocks noGrp="1"/>
          </p:cNvSpPr>
          <p:nvPr>
            <p:ph idx="1"/>
          </p:nvPr>
        </p:nvSpPr>
        <p:spPr>
          <a:xfrm>
            <a:off x="1034142" y="2895982"/>
            <a:ext cx="10123714" cy="3848880"/>
          </a:xfrm>
        </p:spPr>
        <p:txBody>
          <a:bodyPr>
            <a:normAutofit/>
          </a:bodyPr>
          <a:lstStyle/>
          <a:p>
            <a:pPr marL="0" indent="0">
              <a:buNone/>
            </a:pPr>
            <a:r>
              <a:rPr lang="en-US" sz="2600" dirty="0" smtClean="0">
                <a:latin typeface="Adobe Gothic Std B" panose="020B0800000000000000" pitchFamily="34" charset="-128"/>
                <a:ea typeface="Adobe Gothic Std B" panose="020B0800000000000000" pitchFamily="34" charset="-128"/>
              </a:rPr>
              <a:t>Water Line Replacements </a:t>
            </a:r>
            <a:r>
              <a:rPr lang="en-US" sz="2600" dirty="0" smtClean="0">
                <a:solidFill>
                  <a:prstClr val="black"/>
                </a:solidFill>
                <a:latin typeface="Adobe Gothic Std B" panose="020B0800000000000000" pitchFamily="34" charset="-128"/>
                <a:ea typeface="Adobe Gothic Std B" panose="020B0800000000000000" pitchFamily="34" charset="-128"/>
              </a:rPr>
              <a:t>	</a:t>
            </a:r>
            <a:r>
              <a:rPr lang="en-US" sz="2600" dirty="0" smtClean="0">
                <a:latin typeface="Adobe Gothic Std B" panose="020B0800000000000000" pitchFamily="34" charset="-128"/>
                <a:ea typeface="Adobe Gothic Std B" panose="020B0800000000000000" pitchFamily="34" charset="-128"/>
              </a:rPr>
              <a:t>			</a:t>
            </a:r>
            <a:r>
              <a:rPr lang="en-US" sz="2600" dirty="0" smtClean="0">
                <a:solidFill>
                  <a:prstClr val="black"/>
                </a:solidFill>
                <a:latin typeface="Adobe Gothic Std B" panose="020B0800000000000000" pitchFamily="34" charset="-128"/>
                <a:ea typeface="Adobe Gothic Std B" panose="020B0800000000000000" pitchFamily="34" charset="-128"/>
              </a:rPr>
              <a:t>$1.0M</a:t>
            </a:r>
            <a:endParaRPr lang="en-US" sz="2600" dirty="0" smtClean="0">
              <a:latin typeface="Adobe Gothic Std B" panose="020B0800000000000000" pitchFamily="34" charset="-128"/>
              <a:ea typeface="Adobe Gothic Std B" panose="020B0800000000000000" pitchFamily="34" charset="-128"/>
            </a:endParaRPr>
          </a:p>
          <a:p>
            <a:pPr marL="0" indent="0">
              <a:buNone/>
            </a:pPr>
            <a:r>
              <a:rPr lang="en-US" sz="2600" u="sng" dirty="0" smtClean="0">
                <a:latin typeface="Adobe Gothic Std B" panose="020B0800000000000000" pitchFamily="34" charset="-128"/>
                <a:ea typeface="Adobe Gothic Std B" panose="020B0800000000000000" pitchFamily="34" charset="-128"/>
              </a:rPr>
              <a:t>3.5% Increase in Operating Costs			$0.5M</a:t>
            </a:r>
          </a:p>
          <a:p>
            <a:pPr marL="0" indent="0">
              <a:buNone/>
            </a:pPr>
            <a:r>
              <a:rPr lang="en-US" sz="2600" dirty="0" smtClean="0">
                <a:latin typeface="Adobe Gothic Std B" panose="020B0800000000000000" pitchFamily="34" charset="-128"/>
                <a:ea typeface="Adobe Gothic Std B" panose="020B0800000000000000" pitchFamily="34" charset="-128"/>
              </a:rPr>
              <a:t>ANNUAL COST SUBTOTAL				$1.5M</a:t>
            </a:r>
          </a:p>
          <a:p>
            <a:pPr marL="0" indent="0">
              <a:buNone/>
            </a:pPr>
            <a:endParaRPr lang="en-US" sz="2000" dirty="0">
              <a:latin typeface="Adobe Gothic Std B" panose="020B0800000000000000" pitchFamily="34" charset="-128"/>
              <a:ea typeface="Adobe Gothic Std B" panose="020B0800000000000000" pitchFamily="34" charset="-128"/>
            </a:endParaRPr>
          </a:p>
          <a:p>
            <a:pPr marL="0" lvl="0" indent="0">
              <a:buNone/>
            </a:pPr>
            <a:r>
              <a:rPr lang="en-US" sz="2600" dirty="0" smtClean="0">
                <a:solidFill>
                  <a:prstClr val="black"/>
                </a:solidFill>
                <a:latin typeface="Adobe Gothic Std B" panose="020B0800000000000000" pitchFamily="34" charset="-128"/>
                <a:ea typeface="Adobe Gothic Std B" panose="020B0800000000000000" pitchFamily="34" charset="-128"/>
              </a:rPr>
              <a:t>Annual </a:t>
            </a:r>
            <a:r>
              <a:rPr lang="en-US" sz="2600" dirty="0">
                <a:solidFill>
                  <a:prstClr val="black"/>
                </a:solidFill>
                <a:latin typeface="Adobe Gothic Std B" panose="020B0800000000000000" pitchFamily="34" charset="-128"/>
                <a:ea typeface="Adobe Gothic Std B" panose="020B0800000000000000" pitchFamily="34" charset="-128"/>
              </a:rPr>
              <a:t>Capital Costs			</a:t>
            </a:r>
            <a:r>
              <a:rPr lang="en-US" sz="2600" dirty="0" smtClean="0">
                <a:solidFill>
                  <a:prstClr val="black"/>
                </a:solidFill>
                <a:latin typeface="Adobe Gothic Std B" panose="020B0800000000000000" pitchFamily="34" charset="-128"/>
                <a:ea typeface="Adobe Gothic Std B" panose="020B0800000000000000" pitchFamily="34" charset="-128"/>
              </a:rPr>
              <a:t>		$</a:t>
            </a:r>
            <a:r>
              <a:rPr lang="en-US" sz="2600" dirty="0">
                <a:solidFill>
                  <a:prstClr val="black"/>
                </a:solidFill>
                <a:latin typeface="Adobe Gothic Std B" panose="020B0800000000000000" pitchFamily="34" charset="-128"/>
                <a:ea typeface="Adobe Gothic Std B" panose="020B0800000000000000" pitchFamily="34" charset="-128"/>
              </a:rPr>
              <a:t>3.2M</a:t>
            </a:r>
          </a:p>
          <a:p>
            <a:pPr marL="0" lvl="0" indent="0">
              <a:buNone/>
            </a:pPr>
            <a:r>
              <a:rPr lang="en-US" sz="2600" dirty="0" smtClean="0">
                <a:solidFill>
                  <a:prstClr val="black"/>
                </a:solidFill>
                <a:latin typeface="Adobe Gothic Std B" panose="020B0800000000000000" pitchFamily="34" charset="-128"/>
                <a:ea typeface="Adobe Gothic Std B" panose="020B0800000000000000" pitchFamily="34" charset="-128"/>
              </a:rPr>
              <a:t>Water Line </a:t>
            </a:r>
            <a:r>
              <a:rPr lang="en-US" sz="2600" dirty="0">
                <a:solidFill>
                  <a:prstClr val="black"/>
                </a:solidFill>
                <a:latin typeface="Adobe Gothic Std B" panose="020B0800000000000000" pitchFamily="34" charset="-128"/>
                <a:ea typeface="Adobe Gothic Std B" panose="020B0800000000000000" pitchFamily="34" charset="-128"/>
              </a:rPr>
              <a:t>Replacement Costs		</a:t>
            </a:r>
            <a:r>
              <a:rPr lang="en-US" sz="2600" dirty="0" smtClean="0">
                <a:solidFill>
                  <a:prstClr val="black"/>
                </a:solidFill>
                <a:latin typeface="Adobe Gothic Std B" panose="020B0800000000000000" pitchFamily="34" charset="-128"/>
                <a:ea typeface="Adobe Gothic Std B" panose="020B0800000000000000" pitchFamily="34" charset="-128"/>
              </a:rPr>
              <a:t>	$</a:t>
            </a:r>
            <a:r>
              <a:rPr lang="en-US" sz="2600" dirty="0">
                <a:solidFill>
                  <a:prstClr val="black"/>
                </a:solidFill>
                <a:latin typeface="Adobe Gothic Std B" panose="020B0800000000000000" pitchFamily="34" charset="-128"/>
                <a:ea typeface="Adobe Gothic Std B" panose="020B0800000000000000" pitchFamily="34" charset="-128"/>
              </a:rPr>
              <a:t>1.0M</a:t>
            </a:r>
          </a:p>
          <a:p>
            <a:pPr marL="0" indent="0">
              <a:buNone/>
            </a:pPr>
            <a:r>
              <a:rPr lang="en-US" sz="2600" u="sng" dirty="0">
                <a:solidFill>
                  <a:prstClr val="black"/>
                </a:solidFill>
                <a:latin typeface="Adobe Gothic Std B" panose="020B0800000000000000" pitchFamily="34" charset="-128"/>
                <a:ea typeface="Adobe Gothic Std B" panose="020B0800000000000000" pitchFamily="34" charset="-128"/>
              </a:rPr>
              <a:t>3.5% </a:t>
            </a:r>
            <a:r>
              <a:rPr lang="en-US" sz="2600" u="sng" dirty="0" smtClean="0">
                <a:solidFill>
                  <a:prstClr val="black"/>
                </a:solidFill>
                <a:latin typeface="Adobe Gothic Std B" panose="020B0800000000000000" pitchFamily="34" charset="-128"/>
                <a:ea typeface="Adobe Gothic Std B" panose="020B0800000000000000" pitchFamily="34" charset="-128"/>
              </a:rPr>
              <a:t>Increase </a:t>
            </a:r>
            <a:r>
              <a:rPr lang="en-US" sz="2600" u="sng" dirty="0">
                <a:solidFill>
                  <a:prstClr val="black"/>
                </a:solidFill>
                <a:latin typeface="Adobe Gothic Std B" panose="020B0800000000000000" pitchFamily="34" charset="-128"/>
                <a:ea typeface="Adobe Gothic Std B" panose="020B0800000000000000" pitchFamily="34" charset="-128"/>
              </a:rPr>
              <a:t>in </a:t>
            </a:r>
            <a:r>
              <a:rPr lang="en-US" sz="2600" u="sng" dirty="0" smtClean="0">
                <a:solidFill>
                  <a:prstClr val="black"/>
                </a:solidFill>
                <a:latin typeface="Adobe Gothic Std B" panose="020B0800000000000000" pitchFamily="34" charset="-128"/>
                <a:ea typeface="Adobe Gothic Std B" panose="020B0800000000000000" pitchFamily="34" charset="-128"/>
              </a:rPr>
              <a:t>Operating Costs</a:t>
            </a:r>
            <a:r>
              <a:rPr lang="en-US" sz="2600" u="sng" dirty="0">
                <a:solidFill>
                  <a:prstClr val="black"/>
                </a:solidFill>
                <a:latin typeface="Adobe Gothic Std B" panose="020B0800000000000000" pitchFamily="34" charset="-128"/>
                <a:ea typeface="Adobe Gothic Std B" panose="020B0800000000000000" pitchFamily="34" charset="-128"/>
              </a:rPr>
              <a:t>			$0.5M </a:t>
            </a:r>
          </a:p>
          <a:p>
            <a:pPr marL="0" lvl="0" indent="0">
              <a:buNone/>
            </a:pPr>
            <a:r>
              <a:rPr lang="en-US" sz="2600" dirty="0" smtClean="0">
                <a:solidFill>
                  <a:prstClr val="black"/>
                </a:solidFill>
                <a:latin typeface="Adobe Gothic Std B" panose="020B0800000000000000" pitchFamily="34" charset="-128"/>
                <a:ea typeface="Adobe Gothic Std B" panose="020B0800000000000000" pitchFamily="34" charset="-128"/>
              </a:rPr>
              <a:t>TOTAL </a:t>
            </a:r>
            <a:r>
              <a:rPr lang="en-US" sz="2600" dirty="0">
                <a:solidFill>
                  <a:prstClr val="black"/>
                </a:solidFill>
                <a:latin typeface="Adobe Gothic Std B" panose="020B0800000000000000" pitchFamily="34" charset="-128"/>
                <a:ea typeface="Adobe Gothic Std B" panose="020B0800000000000000" pitchFamily="34" charset="-128"/>
              </a:rPr>
              <a:t>ANNUAL </a:t>
            </a:r>
            <a:r>
              <a:rPr lang="en-US" sz="2600" dirty="0" smtClean="0">
                <a:solidFill>
                  <a:prstClr val="black"/>
                </a:solidFill>
                <a:latin typeface="Adobe Gothic Std B" panose="020B0800000000000000" pitchFamily="34" charset="-128"/>
                <a:ea typeface="Adobe Gothic Std B" panose="020B0800000000000000" pitchFamily="34" charset="-128"/>
              </a:rPr>
              <a:t>COSTS</a:t>
            </a:r>
            <a:r>
              <a:rPr lang="en-US" sz="2600" dirty="0">
                <a:solidFill>
                  <a:prstClr val="black"/>
                </a:solidFill>
                <a:latin typeface="Adobe Gothic Std B" panose="020B0800000000000000" pitchFamily="34" charset="-128"/>
                <a:ea typeface="Adobe Gothic Std B" panose="020B0800000000000000" pitchFamily="34" charset="-128"/>
              </a:rPr>
              <a:t>			</a:t>
            </a:r>
            <a:r>
              <a:rPr lang="en-US" sz="2600" dirty="0" smtClean="0">
                <a:solidFill>
                  <a:prstClr val="black"/>
                </a:solidFill>
                <a:latin typeface="Adobe Gothic Std B" panose="020B0800000000000000" pitchFamily="34" charset="-128"/>
                <a:ea typeface="Adobe Gothic Std B" panose="020B0800000000000000" pitchFamily="34" charset="-128"/>
              </a:rPr>
              <a:t>		$</a:t>
            </a:r>
            <a:r>
              <a:rPr lang="en-US" sz="2600" dirty="0">
                <a:solidFill>
                  <a:prstClr val="black"/>
                </a:solidFill>
                <a:latin typeface="Adobe Gothic Std B" panose="020B0800000000000000" pitchFamily="34" charset="-128"/>
                <a:ea typeface="Adobe Gothic Std B" panose="020B0800000000000000" pitchFamily="34" charset="-128"/>
              </a:rPr>
              <a:t>4.7M</a:t>
            </a:r>
          </a:p>
          <a:p>
            <a:pPr marL="0" indent="0">
              <a:buNone/>
            </a:pPr>
            <a:endParaRPr lang="en-US" sz="2000"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55659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649" y="2338710"/>
            <a:ext cx="10515600" cy="4351338"/>
          </a:xfrm>
        </p:spPr>
        <p:txBody>
          <a:bodyPr/>
          <a:lstStyle/>
          <a:p>
            <a:pPr marL="0" indent="0">
              <a:buNone/>
            </a:pPr>
            <a:r>
              <a:rPr lang="en-US" sz="4000" b="1" dirty="0" smtClean="0">
                <a:latin typeface="Century" panose="02040604050505020304" pitchFamily="18" charset="0"/>
              </a:rPr>
              <a:t>Water Utility</a:t>
            </a:r>
          </a:p>
          <a:p>
            <a:pPr marL="457200" indent="-457200">
              <a:spcAft>
                <a:spcPts val="600"/>
              </a:spcAft>
            </a:pPr>
            <a:r>
              <a:rPr lang="en-US" sz="3000" dirty="0" smtClean="0">
                <a:latin typeface="Century" panose="02040604050505020304" pitchFamily="18" charset="0"/>
              </a:rPr>
              <a:t>Previous Water Rate Request</a:t>
            </a:r>
          </a:p>
          <a:p>
            <a:pPr marL="457200" indent="-457200">
              <a:spcAft>
                <a:spcPts val="600"/>
              </a:spcAft>
            </a:pPr>
            <a:r>
              <a:rPr lang="en-US" sz="3000" dirty="0" smtClean="0">
                <a:latin typeface="Century" panose="02040604050505020304" pitchFamily="18" charset="0"/>
              </a:rPr>
              <a:t>Need for Rate Adjustment</a:t>
            </a:r>
          </a:p>
          <a:p>
            <a:pPr marL="457200" indent="-457200">
              <a:spcAft>
                <a:spcPts val="600"/>
              </a:spcAft>
            </a:pPr>
            <a:r>
              <a:rPr lang="en-US" sz="3000" dirty="0" smtClean="0">
                <a:solidFill>
                  <a:srgbClr val="C00000"/>
                </a:solidFill>
                <a:latin typeface="Century" panose="02040604050505020304" pitchFamily="18" charset="0"/>
              </a:rPr>
              <a:t>Designing Rates</a:t>
            </a:r>
          </a:p>
          <a:p>
            <a:pPr marL="914400" lvl="1" indent="-457200">
              <a:spcAft>
                <a:spcPts val="600"/>
              </a:spcAft>
            </a:pPr>
            <a:r>
              <a:rPr lang="en-US" sz="3000" dirty="0" smtClean="0">
                <a:solidFill>
                  <a:srgbClr val="C00000"/>
                </a:solidFill>
                <a:latin typeface="Century" panose="02040604050505020304" pitchFamily="18" charset="0"/>
              </a:rPr>
              <a:t>Residential </a:t>
            </a:r>
          </a:p>
          <a:p>
            <a:pPr marL="914400" lvl="1" indent="-457200">
              <a:spcAft>
                <a:spcPts val="600"/>
              </a:spcAft>
            </a:pPr>
            <a:r>
              <a:rPr lang="en-US" sz="3000" dirty="0" smtClean="0">
                <a:solidFill>
                  <a:srgbClr val="C00000"/>
                </a:solidFill>
                <a:latin typeface="Century" panose="02040604050505020304" pitchFamily="18" charset="0"/>
              </a:rPr>
              <a:t>Commercial</a:t>
            </a:r>
            <a:endParaRPr lang="en-US" sz="2300" dirty="0" smtClean="0">
              <a:solidFill>
                <a:srgbClr val="C00000"/>
              </a:solidFill>
              <a:latin typeface="Century" panose="02040604050505020304" pitchFamily="18" charset="0"/>
            </a:endParaRPr>
          </a:p>
          <a:p>
            <a:endParaRPr lang="en-US" dirty="0">
              <a:latin typeface="Century" panose="020406040505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20592404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006" y="-855005"/>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1752785154"/>
              </p:ext>
            </p:extLst>
          </p:nvPr>
        </p:nvGraphicFramePr>
        <p:xfrm>
          <a:off x="3383016" y="2352274"/>
          <a:ext cx="6456784" cy="42829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e 6">
            <a:extLst>
              <a:ext uri="{FF2B5EF4-FFF2-40B4-BE49-F238E27FC236}">
                <a16:creationId xmlns:a16="http://schemas.microsoft.com/office/drawing/2014/main" id="{C14006B6-5544-4594-ABB9-2B4B66268BEC}"/>
              </a:ext>
            </a:extLst>
          </p:cNvPr>
          <p:cNvGraphicFramePr>
            <a:graphicFrameLocks noGrp="1"/>
          </p:cNvGraphicFramePr>
          <p:nvPr>
            <p:extLst>
              <p:ext uri="{D42A27DB-BD31-4B8C-83A1-F6EECF244321}">
                <p14:modId xmlns:p14="http://schemas.microsoft.com/office/powerpoint/2010/main" val="976334131"/>
              </p:ext>
            </p:extLst>
          </p:nvPr>
        </p:nvGraphicFramePr>
        <p:xfrm>
          <a:off x="430270" y="2594627"/>
          <a:ext cx="4855060" cy="2835074"/>
        </p:xfrm>
        <a:graphic>
          <a:graphicData uri="http://schemas.openxmlformats.org/drawingml/2006/table">
            <a:tbl>
              <a:tblPr firstRow="1" bandRow="1">
                <a:tableStyleId>{073A0DAA-6AF3-43AB-8588-CEC1D06C72B9}</a:tableStyleId>
              </a:tblPr>
              <a:tblGrid>
                <a:gridCol w="971012">
                  <a:extLst>
                    <a:ext uri="{9D8B030D-6E8A-4147-A177-3AD203B41FA5}">
                      <a16:colId xmlns:a16="http://schemas.microsoft.com/office/drawing/2014/main" val="1131313963"/>
                    </a:ext>
                  </a:extLst>
                </a:gridCol>
                <a:gridCol w="971012">
                  <a:extLst>
                    <a:ext uri="{9D8B030D-6E8A-4147-A177-3AD203B41FA5}">
                      <a16:colId xmlns:a16="http://schemas.microsoft.com/office/drawing/2014/main" val="1409991389"/>
                    </a:ext>
                  </a:extLst>
                </a:gridCol>
                <a:gridCol w="971012">
                  <a:extLst>
                    <a:ext uri="{9D8B030D-6E8A-4147-A177-3AD203B41FA5}">
                      <a16:colId xmlns:a16="http://schemas.microsoft.com/office/drawing/2014/main" val="3857332575"/>
                    </a:ext>
                  </a:extLst>
                </a:gridCol>
                <a:gridCol w="971012">
                  <a:extLst>
                    <a:ext uri="{9D8B030D-6E8A-4147-A177-3AD203B41FA5}">
                      <a16:colId xmlns:a16="http://schemas.microsoft.com/office/drawing/2014/main" val="1428328917"/>
                    </a:ext>
                  </a:extLst>
                </a:gridCol>
                <a:gridCol w="971012">
                  <a:extLst>
                    <a:ext uri="{9D8B030D-6E8A-4147-A177-3AD203B41FA5}">
                      <a16:colId xmlns:a16="http://schemas.microsoft.com/office/drawing/2014/main" val="247491979"/>
                    </a:ext>
                  </a:extLst>
                </a:gridCol>
              </a:tblGrid>
              <a:tr h="530190">
                <a:tc>
                  <a:txBody>
                    <a:bodyPr/>
                    <a:lstStyle/>
                    <a:p>
                      <a:pPr algn="ctr"/>
                      <a:r>
                        <a:rPr lang="en-US" sz="800" baseline="0" dirty="0">
                          <a:latin typeface="+mn-lt"/>
                        </a:rPr>
                        <a:t>Description</a:t>
                      </a:r>
                    </a:p>
                  </a:txBody>
                  <a:tcPr anchor="ctr"/>
                </a:tc>
                <a:tc>
                  <a:txBody>
                    <a:bodyPr/>
                    <a:lstStyle/>
                    <a:p>
                      <a:pPr algn="ctr"/>
                      <a:r>
                        <a:rPr lang="en-US" sz="800" baseline="0">
                          <a:latin typeface="+mn-lt"/>
                        </a:rPr>
                        <a:t>2022</a:t>
                      </a:r>
                    </a:p>
                    <a:p>
                      <a:pPr algn="ctr"/>
                      <a:r>
                        <a:rPr lang="en-US" sz="800" baseline="0">
                          <a:latin typeface="+mn-lt"/>
                        </a:rPr>
                        <a:t>Current Rates</a:t>
                      </a:r>
                    </a:p>
                  </a:txBody>
                  <a:tcPr anchor="ctr"/>
                </a:tc>
                <a:tc>
                  <a:txBody>
                    <a:bodyPr/>
                    <a:lstStyle/>
                    <a:p>
                      <a:pPr algn="ctr"/>
                      <a:r>
                        <a:rPr lang="en-US" sz="800" baseline="0">
                          <a:latin typeface="+mn-lt"/>
                        </a:rPr>
                        <a:t>Alt. 1</a:t>
                      </a:r>
                    </a:p>
                    <a:p>
                      <a:pPr algn="ctr"/>
                      <a:r>
                        <a:rPr lang="en-US" sz="800" baseline="0">
                          <a:latin typeface="+mn-lt"/>
                        </a:rPr>
                        <a:t>Across the Board</a:t>
                      </a:r>
                    </a:p>
                  </a:txBody>
                  <a:tcPr anchor="ctr"/>
                </a:tc>
                <a:tc>
                  <a:txBody>
                    <a:bodyPr/>
                    <a:lstStyle/>
                    <a:p>
                      <a:pPr algn="ctr"/>
                      <a:r>
                        <a:rPr lang="en-US" sz="800" baseline="0" dirty="0">
                          <a:latin typeface="+mn-lt"/>
                        </a:rPr>
                        <a:t>Alt. 2 </a:t>
                      </a:r>
                    </a:p>
                    <a:p>
                      <a:pPr algn="ctr"/>
                      <a:endParaRPr lang="en-US" sz="800" baseline="0" dirty="0">
                        <a:latin typeface="+mn-lt"/>
                      </a:endParaRPr>
                    </a:p>
                    <a:p>
                      <a:pPr algn="ctr"/>
                      <a:r>
                        <a:rPr lang="en-US" sz="800" baseline="0" dirty="0">
                          <a:latin typeface="+mn-lt"/>
                        </a:rPr>
                        <a:t>July Retreat</a:t>
                      </a:r>
                    </a:p>
                  </a:txBody>
                  <a:tcPr anchor="ctr"/>
                </a:tc>
                <a:tc>
                  <a:txBody>
                    <a:bodyPr/>
                    <a:lstStyle/>
                    <a:p>
                      <a:pPr algn="ctr"/>
                      <a:r>
                        <a:rPr lang="en-US" sz="800" baseline="0">
                          <a:latin typeface="+mn-lt"/>
                        </a:rPr>
                        <a:t>Alt. 3 </a:t>
                      </a:r>
                    </a:p>
                    <a:p>
                      <a:pPr algn="ctr"/>
                      <a:r>
                        <a:rPr lang="en-US" sz="800" baseline="0">
                          <a:latin typeface="+mn-lt"/>
                        </a:rPr>
                        <a:t>Higher Fixed Charge</a:t>
                      </a:r>
                    </a:p>
                  </a:txBody>
                  <a:tcPr anchor="ctr"/>
                </a:tc>
                <a:extLst>
                  <a:ext uri="{0D108BD9-81ED-4DB2-BD59-A6C34878D82A}">
                    <a16:rowId xmlns:a16="http://schemas.microsoft.com/office/drawing/2014/main" val="1655849148"/>
                  </a:ext>
                </a:extLst>
              </a:tr>
              <a:tr h="309377">
                <a:tc gridSpan="5">
                  <a:txBody>
                    <a:bodyPr/>
                    <a:lstStyle/>
                    <a:p>
                      <a:pPr algn="l" fontAlgn="b"/>
                      <a:r>
                        <a:rPr lang="en-US" sz="800" b="0" i="0" u="none" strike="noStrike" baseline="0">
                          <a:effectLst/>
                          <a:latin typeface="+mn-lt"/>
                        </a:rPr>
                        <a:t>Monthly Service Charge, $ per bill</a:t>
                      </a:r>
                    </a:p>
                  </a:txBody>
                  <a:tcPr marT="91440" marB="91440" anchor="ctr"/>
                </a:tc>
                <a:tc hMerge="1">
                  <a:txBody>
                    <a:bodyPr/>
                    <a:lstStyle/>
                    <a:p>
                      <a:pPr algn="r" fontAlgn="b"/>
                      <a:endParaRPr lang="en-US" sz="1600" b="0" i="0" u="none" strike="noStrike">
                        <a:effectLst/>
                        <a:latin typeface="Arial" panose="020B0604020202020204" pitchFamily="34" charset="0"/>
                      </a:endParaRPr>
                    </a:p>
                  </a:txBody>
                  <a:tcPr marL="45720" marR="45720" anchor="ct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45720" marR="45720" anchor="ct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45720" marR="45720" anchor="ct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3745019968"/>
                  </a:ext>
                </a:extLst>
              </a:tr>
              <a:tr h="448622">
                <a:tc>
                  <a:txBody>
                    <a:bodyPr/>
                    <a:lstStyle/>
                    <a:p>
                      <a:pPr algn="ctr" fontAlgn="b"/>
                      <a:r>
                        <a:rPr lang="en-US" sz="800" b="0" i="0" u="none" strike="noStrike" baseline="0">
                          <a:effectLst/>
                          <a:latin typeface="+mn-lt"/>
                        </a:rPr>
                        <a:t>All Customers</a:t>
                      </a:r>
                    </a:p>
                  </a:txBody>
                  <a:tcPr marT="91440" marB="91440" anchor="ctr"/>
                </a:tc>
                <a:tc>
                  <a:txBody>
                    <a:bodyPr/>
                    <a:lstStyle/>
                    <a:p>
                      <a:pPr algn="r" fontAlgn="b"/>
                      <a:r>
                        <a:rPr lang="en-US" sz="800" b="0" u="none" strike="noStrike" baseline="0" dirty="0">
                          <a:effectLst/>
                          <a:latin typeface="+mn-lt"/>
                        </a:rPr>
                        <a:t>$7.50</a:t>
                      </a:r>
                      <a:endParaRPr lang="en-US" sz="800" b="0" i="0" u="none" strike="noStrike" baseline="0" dirty="0">
                        <a:effectLst/>
                        <a:latin typeface="+mn-lt"/>
                      </a:endParaRPr>
                    </a:p>
                  </a:txBody>
                  <a:tcPr marT="91440" marB="91440" anchor="ctr"/>
                </a:tc>
                <a:tc>
                  <a:txBody>
                    <a:bodyPr/>
                    <a:lstStyle/>
                    <a:p>
                      <a:pPr algn="r" fontAlgn="b"/>
                      <a:r>
                        <a:rPr lang="en-US" sz="800" b="0" i="0" u="none" strike="noStrike" baseline="0">
                          <a:solidFill>
                            <a:srgbClr val="000000"/>
                          </a:solidFill>
                          <a:effectLst/>
                          <a:latin typeface="+mn-lt"/>
                        </a:rPr>
                        <a:t>$9.30 </a:t>
                      </a:r>
                    </a:p>
                  </a:txBody>
                  <a:tcPr marT="91440" marB="91440" anchor="ctr"/>
                </a:tc>
                <a:tc>
                  <a:txBody>
                    <a:bodyPr/>
                    <a:lstStyle/>
                    <a:p>
                      <a:pPr algn="r" fontAlgn="b"/>
                      <a:r>
                        <a:rPr lang="en-US" sz="800" b="0" i="0" u="none" strike="noStrike" baseline="0">
                          <a:solidFill>
                            <a:srgbClr val="000000"/>
                          </a:solidFill>
                          <a:effectLst/>
                          <a:latin typeface="+mn-lt"/>
                        </a:rPr>
                        <a:t>$9.50 </a:t>
                      </a:r>
                    </a:p>
                  </a:txBody>
                  <a:tcPr marT="91440" marB="91440" anchor="ctr"/>
                </a:tc>
                <a:tc>
                  <a:txBody>
                    <a:bodyPr/>
                    <a:lstStyle/>
                    <a:p>
                      <a:pPr algn="r" fontAlgn="b"/>
                      <a:r>
                        <a:rPr lang="en-US" sz="800" b="0" i="0" u="none" strike="noStrike" baseline="0">
                          <a:solidFill>
                            <a:srgbClr val="000000"/>
                          </a:solidFill>
                          <a:effectLst/>
                          <a:latin typeface="+mn-lt"/>
                        </a:rPr>
                        <a:t>$11.50 </a:t>
                      </a:r>
                    </a:p>
                  </a:txBody>
                  <a:tcPr marT="91440" marB="91440" anchor="ctr"/>
                </a:tc>
                <a:extLst>
                  <a:ext uri="{0D108BD9-81ED-4DB2-BD59-A6C34878D82A}">
                    <a16:rowId xmlns:a16="http://schemas.microsoft.com/office/drawing/2014/main" val="3635886000"/>
                  </a:ext>
                </a:extLst>
              </a:tr>
              <a:tr h="309377">
                <a:tc gridSpan="5">
                  <a:txBody>
                    <a:bodyPr/>
                    <a:lstStyle/>
                    <a:p>
                      <a:pPr algn="l" fontAlgn="b"/>
                      <a:r>
                        <a:rPr lang="en-US" sz="800" b="0" i="0" u="none" strike="noStrike" baseline="0">
                          <a:effectLst/>
                          <a:latin typeface="+mn-lt"/>
                        </a:rPr>
                        <a:t>Volume Rates, $ per 1,000 gallons</a:t>
                      </a:r>
                    </a:p>
                  </a:txBody>
                  <a:tcPr marT="91440" marB="91440" anchor="ctr"/>
                </a:tc>
                <a:tc hMerge="1">
                  <a:txBody>
                    <a:bodyPr/>
                    <a:lstStyle/>
                    <a:p>
                      <a:pPr algn="r" fontAlgn="b"/>
                      <a:endParaRPr lang="en-US" sz="1600" b="0" i="0" u="none" strike="noStrike">
                        <a:effectLst/>
                        <a:latin typeface="Arial" panose="020B0604020202020204" pitchFamily="34" charset="0"/>
                      </a:endParaRPr>
                    </a:p>
                  </a:txBody>
                  <a:tcPr anchor="ctr"/>
                </a:tc>
                <a:tc hMerge="1">
                  <a:txBody>
                    <a:bodyPr/>
                    <a:lstStyle/>
                    <a:p>
                      <a:pPr algn="l" fontAlgn="b"/>
                      <a:endParaRPr lang="en-US" sz="1800" b="0" i="0" u="none" strike="noStrike">
                        <a:effectLst/>
                        <a:latin typeface="+mn-lt"/>
                      </a:endParaRPr>
                    </a:p>
                  </a:txBody>
                  <a:tcPr marT="91440" marB="91440" anchor="ctr"/>
                </a:tc>
                <a:tc hMerge="1">
                  <a:txBody>
                    <a:bodyPr/>
                    <a:lstStyle/>
                    <a:p>
                      <a:pPr algn="l" fontAlgn="b"/>
                      <a:endParaRPr lang="en-US" sz="1800" b="0" i="0" u="none" strike="noStrike">
                        <a:effectLst/>
                        <a:latin typeface="+mn-lt"/>
                      </a:endParaRPr>
                    </a:p>
                  </a:txBody>
                  <a:tcPr marT="91440" marB="91440" anchor="ctr"/>
                </a:tc>
                <a:tc hMerge="1">
                  <a:txBody>
                    <a:bodyPr/>
                    <a:lstStyle/>
                    <a:p>
                      <a:pPr algn="l" fontAlgn="b"/>
                      <a:endParaRPr lang="en-US" sz="1800" b="0" i="0" u="none" strike="noStrike">
                        <a:effectLst/>
                        <a:latin typeface="+mn-lt"/>
                      </a:endParaRPr>
                    </a:p>
                  </a:txBody>
                  <a:tcPr marT="91440" marB="91440" anchor="ctr"/>
                </a:tc>
                <a:extLst>
                  <a:ext uri="{0D108BD9-81ED-4DB2-BD59-A6C34878D82A}">
                    <a16:rowId xmlns:a16="http://schemas.microsoft.com/office/drawing/2014/main" val="1888006230"/>
                  </a:ext>
                </a:extLst>
              </a:tr>
              <a:tr h="309377">
                <a:tc>
                  <a:txBody>
                    <a:bodyPr/>
                    <a:lstStyle/>
                    <a:p>
                      <a:pPr algn="ctr" fontAlgn="b"/>
                      <a:r>
                        <a:rPr lang="en-US" sz="800" b="0" i="0" u="none" strike="noStrike" baseline="0">
                          <a:effectLst/>
                          <a:latin typeface="+mn-lt"/>
                        </a:rPr>
                        <a:t>Block 1</a:t>
                      </a:r>
                    </a:p>
                  </a:txBody>
                  <a:tcPr marT="91440" marB="91440" anchor="ctr"/>
                </a:tc>
                <a:tc>
                  <a:txBody>
                    <a:bodyPr/>
                    <a:lstStyle/>
                    <a:p>
                      <a:pPr algn="r" fontAlgn="b"/>
                      <a:r>
                        <a:rPr lang="en-US" sz="800" b="0" u="none" strike="noStrike" baseline="0">
                          <a:effectLst/>
                          <a:latin typeface="+mn-lt"/>
                        </a:rPr>
                        <a:t>$3.35</a:t>
                      </a:r>
                      <a:endParaRPr lang="en-US" sz="800" b="0" i="0" u="none" strike="noStrike" baseline="0">
                        <a:effectLst/>
                        <a:latin typeface="+mn-lt"/>
                      </a:endParaRPr>
                    </a:p>
                  </a:txBody>
                  <a:tcPr marT="91440" marB="91440" anchor="b"/>
                </a:tc>
                <a:tc>
                  <a:txBody>
                    <a:bodyPr/>
                    <a:lstStyle/>
                    <a:p>
                      <a:pPr algn="r" fontAlgn="b"/>
                      <a:r>
                        <a:rPr lang="en-US" sz="800" b="0" i="0" u="none" strike="noStrike" baseline="0">
                          <a:solidFill>
                            <a:srgbClr val="000000"/>
                          </a:solidFill>
                          <a:effectLst/>
                          <a:latin typeface="+mn-lt"/>
                        </a:rPr>
                        <a:t>$4.20 </a:t>
                      </a:r>
                    </a:p>
                  </a:txBody>
                  <a:tcPr marT="91440" marB="91440" anchor="b"/>
                </a:tc>
                <a:tc>
                  <a:txBody>
                    <a:bodyPr/>
                    <a:lstStyle/>
                    <a:p>
                      <a:pPr algn="r" fontAlgn="b"/>
                      <a:r>
                        <a:rPr lang="en-US" sz="800" b="0" i="0" u="none" strike="noStrike" baseline="0">
                          <a:solidFill>
                            <a:srgbClr val="000000"/>
                          </a:solidFill>
                          <a:effectLst/>
                          <a:latin typeface="+mn-lt"/>
                        </a:rPr>
                        <a:t>$4.50</a:t>
                      </a:r>
                    </a:p>
                  </a:txBody>
                  <a:tcPr marT="91440" marB="91440" anchor="ctr"/>
                </a:tc>
                <a:tc>
                  <a:txBody>
                    <a:bodyPr/>
                    <a:lstStyle/>
                    <a:p>
                      <a:pPr algn="r" fontAlgn="b"/>
                      <a:r>
                        <a:rPr lang="en-US" sz="800" b="0" i="0" u="none" strike="noStrike" baseline="0">
                          <a:solidFill>
                            <a:srgbClr val="000000"/>
                          </a:solidFill>
                          <a:effectLst/>
                          <a:latin typeface="+mn-lt"/>
                        </a:rPr>
                        <a:t>$4.10 </a:t>
                      </a:r>
                    </a:p>
                  </a:txBody>
                  <a:tcPr marT="91440" marB="91440" anchor="b"/>
                </a:tc>
                <a:extLst>
                  <a:ext uri="{0D108BD9-81ED-4DB2-BD59-A6C34878D82A}">
                    <a16:rowId xmlns:a16="http://schemas.microsoft.com/office/drawing/2014/main" val="3370681989"/>
                  </a:ext>
                </a:extLst>
              </a:tr>
              <a:tr h="309377">
                <a:tc>
                  <a:txBody>
                    <a:bodyPr/>
                    <a:lstStyle/>
                    <a:p>
                      <a:pPr algn="ctr" fontAlgn="b"/>
                      <a:r>
                        <a:rPr lang="en-US" sz="800" b="0" i="0" u="none" strike="noStrike" baseline="0">
                          <a:effectLst/>
                          <a:latin typeface="+mn-lt"/>
                        </a:rPr>
                        <a:t>Block 2</a:t>
                      </a:r>
                    </a:p>
                  </a:txBody>
                  <a:tcPr marT="91440" marB="91440" anchor="ctr"/>
                </a:tc>
                <a:tc>
                  <a:txBody>
                    <a:bodyPr/>
                    <a:lstStyle/>
                    <a:p>
                      <a:pPr algn="r" fontAlgn="b"/>
                      <a:r>
                        <a:rPr lang="en-US" sz="800" b="0" u="none" strike="noStrike" baseline="0">
                          <a:effectLst/>
                          <a:latin typeface="+mn-lt"/>
                        </a:rPr>
                        <a:t>$4.10</a:t>
                      </a:r>
                      <a:endParaRPr lang="en-US" sz="800" b="0" i="0" u="none" strike="noStrike" baseline="0">
                        <a:effectLst/>
                        <a:latin typeface="+mn-lt"/>
                      </a:endParaRPr>
                    </a:p>
                  </a:txBody>
                  <a:tcPr marT="91440" marB="91440" anchor="b"/>
                </a:tc>
                <a:tc>
                  <a:txBody>
                    <a:bodyPr/>
                    <a:lstStyle/>
                    <a:p>
                      <a:pPr algn="r" fontAlgn="b"/>
                      <a:r>
                        <a:rPr lang="en-US" sz="800" b="0" i="0" u="none" strike="noStrike" baseline="0">
                          <a:solidFill>
                            <a:srgbClr val="000000"/>
                          </a:solidFill>
                          <a:effectLst/>
                          <a:latin typeface="+mn-lt"/>
                        </a:rPr>
                        <a:t>$5.15 </a:t>
                      </a:r>
                    </a:p>
                  </a:txBody>
                  <a:tcPr marT="91440" marB="91440" anchor="b"/>
                </a:tc>
                <a:tc>
                  <a:txBody>
                    <a:bodyPr/>
                    <a:lstStyle/>
                    <a:p>
                      <a:pPr algn="r" fontAlgn="b"/>
                      <a:r>
                        <a:rPr lang="en-US" sz="800" b="0" i="0" u="none" strike="noStrike" baseline="0">
                          <a:solidFill>
                            <a:srgbClr val="000000"/>
                          </a:solidFill>
                          <a:effectLst/>
                          <a:latin typeface="+mn-lt"/>
                        </a:rPr>
                        <a:t>$5.50</a:t>
                      </a:r>
                    </a:p>
                  </a:txBody>
                  <a:tcPr marT="91440" marB="91440" anchor="ctr"/>
                </a:tc>
                <a:tc>
                  <a:txBody>
                    <a:bodyPr/>
                    <a:lstStyle/>
                    <a:p>
                      <a:pPr algn="r" fontAlgn="b"/>
                      <a:r>
                        <a:rPr lang="en-US" sz="800" b="0" i="0" u="none" strike="noStrike" baseline="0">
                          <a:solidFill>
                            <a:srgbClr val="000000"/>
                          </a:solidFill>
                          <a:effectLst/>
                          <a:latin typeface="+mn-lt"/>
                        </a:rPr>
                        <a:t>$5.00 </a:t>
                      </a:r>
                    </a:p>
                  </a:txBody>
                  <a:tcPr marT="91440" marB="91440" anchor="b"/>
                </a:tc>
                <a:extLst>
                  <a:ext uri="{0D108BD9-81ED-4DB2-BD59-A6C34878D82A}">
                    <a16:rowId xmlns:a16="http://schemas.microsoft.com/office/drawing/2014/main" val="1298280838"/>
                  </a:ext>
                </a:extLst>
              </a:tr>
              <a:tr h="309377">
                <a:tc>
                  <a:txBody>
                    <a:bodyPr/>
                    <a:lstStyle/>
                    <a:p>
                      <a:pPr algn="ctr" fontAlgn="b"/>
                      <a:r>
                        <a:rPr lang="en-US" sz="800" b="0" i="0" u="none" strike="noStrike" baseline="0">
                          <a:effectLst/>
                          <a:latin typeface="+mn-lt"/>
                        </a:rPr>
                        <a:t>Block 3</a:t>
                      </a:r>
                    </a:p>
                  </a:txBody>
                  <a:tcPr marT="91440" marB="91440" anchor="ctr"/>
                </a:tc>
                <a:tc>
                  <a:txBody>
                    <a:bodyPr/>
                    <a:lstStyle/>
                    <a:p>
                      <a:pPr algn="r" fontAlgn="b"/>
                      <a:r>
                        <a:rPr lang="en-US" sz="800" b="0" u="none" strike="noStrike" baseline="0">
                          <a:effectLst/>
                          <a:latin typeface="+mn-lt"/>
                        </a:rPr>
                        <a:t>$5.20</a:t>
                      </a:r>
                      <a:endParaRPr lang="en-US" sz="800" b="0" i="0" u="none" strike="noStrike" baseline="0">
                        <a:effectLst/>
                        <a:latin typeface="+mn-lt"/>
                      </a:endParaRPr>
                    </a:p>
                  </a:txBody>
                  <a:tcPr marT="91440" marB="91440" anchor="b"/>
                </a:tc>
                <a:tc>
                  <a:txBody>
                    <a:bodyPr/>
                    <a:lstStyle/>
                    <a:p>
                      <a:pPr algn="r" fontAlgn="b"/>
                      <a:r>
                        <a:rPr lang="en-US" sz="800" b="0" i="0" u="none" strike="noStrike" baseline="0">
                          <a:solidFill>
                            <a:srgbClr val="000000"/>
                          </a:solidFill>
                          <a:effectLst/>
                          <a:latin typeface="+mn-lt"/>
                        </a:rPr>
                        <a:t>$6.50 </a:t>
                      </a:r>
                    </a:p>
                  </a:txBody>
                  <a:tcPr marT="91440" marB="91440" anchor="b"/>
                </a:tc>
                <a:tc>
                  <a:txBody>
                    <a:bodyPr/>
                    <a:lstStyle/>
                    <a:p>
                      <a:pPr algn="r" fontAlgn="b"/>
                      <a:r>
                        <a:rPr lang="en-US" sz="800" b="0" i="0" u="none" strike="noStrike" baseline="0">
                          <a:solidFill>
                            <a:srgbClr val="000000"/>
                          </a:solidFill>
                          <a:effectLst/>
                          <a:latin typeface="+mn-lt"/>
                        </a:rPr>
                        <a:t>$6.50</a:t>
                      </a:r>
                    </a:p>
                  </a:txBody>
                  <a:tcPr marT="91440" marB="91440" anchor="ctr"/>
                </a:tc>
                <a:tc>
                  <a:txBody>
                    <a:bodyPr/>
                    <a:lstStyle/>
                    <a:p>
                      <a:pPr algn="r" fontAlgn="b"/>
                      <a:r>
                        <a:rPr lang="en-US" sz="800" b="0" i="0" u="none" strike="noStrike" baseline="0">
                          <a:solidFill>
                            <a:srgbClr val="000000"/>
                          </a:solidFill>
                          <a:effectLst/>
                          <a:latin typeface="+mn-lt"/>
                        </a:rPr>
                        <a:t>$5.90 </a:t>
                      </a:r>
                    </a:p>
                  </a:txBody>
                  <a:tcPr marT="91440" marB="91440" anchor="b"/>
                </a:tc>
                <a:extLst>
                  <a:ext uri="{0D108BD9-81ED-4DB2-BD59-A6C34878D82A}">
                    <a16:rowId xmlns:a16="http://schemas.microsoft.com/office/drawing/2014/main" val="2415511343"/>
                  </a:ext>
                </a:extLst>
              </a:tr>
              <a:tr h="309377">
                <a:tc>
                  <a:txBody>
                    <a:bodyPr/>
                    <a:lstStyle/>
                    <a:p>
                      <a:pPr algn="ctr" fontAlgn="b"/>
                      <a:r>
                        <a:rPr lang="en-US" sz="800" b="0" i="0" u="none" strike="noStrike" baseline="0">
                          <a:effectLst/>
                          <a:latin typeface="+mn-lt"/>
                        </a:rPr>
                        <a:t>Block 4</a:t>
                      </a:r>
                    </a:p>
                  </a:txBody>
                  <a:tcPr marT="91440" marB="91440" anchor="ctr"/>
                </a:tc>
                <a:tc>
                  <a:txBody>
                    <a:bodyPr/>
                    <a:lstStyle/>
                    <a:p>
                      <a:pPr algn="r" fontAlgn="b"/>
                      <a:r>
                        <a:rPr lang="en-US" sz="800" b="0" u="none" strike="noStrike" baseline="0">
                          <a:effectLst/>
                          <a:latin typeface="+mn-lt"/>
                        </a:rPr>
                        <a:t>$6.80</a:t>
                      </a:r>
                      <a:endParaRPr lang="en-US" sz="800" b="0" i="0" u="none" strike="noStrike" baseline="0">
                        <a:effectLst/>
                        <a:latin typeface="+mn-lt"/>
                      </a:endParaRPr>
                    </a:p>
                  </a:txBody>
                  <a:tcPr marT="91440" marB="91440" anchor="b"/>
                </a:tc>
                <a:tc>
                  <a:txBody>
                    <a:bodyPr/>
                    <a:lstStyle/>
                    <a:p>
                      <a:pPr algn="r" fontAlgn="b"/>
                      <a:r>
                        <a:rPr lang="en-US" sz="800" b="0" i="0" u="none" strike="noStrike" baseline="0">
                          <a:solidFill>
                            <a:srgbClr val="000000"/>
                          </a:solidFill>
                          <a:effectLst/>
                          <a:latin typeface="+mn-lt"/>
                        </a:rPr>
                        <a:t>$8.50 </a:t>
                      </a:r>
                    </a:p>
                  </a:txBody>
                  <a:tcPr marT="91440" marB="91440" anchor="b"/>
                </a:tc>
                <a:tc>
                  <a:txBody>
                    <a:bodyPr/>
                    <a:lstStyle/>
                    <a:p>
                      <a:pPr algn="r" fontAlgn="b"/>
                      <a:r>
                        <a:rPr lang="en-US" sz="800" b="0" i="0" u="none" strike="noStrike" baseline="0">
                          <a:solidFill>
                            <a:srgbClr val="000000"/>
                          </a:solidFill>
                          <a:effectLst/>
                          <a:latin typeface="+mn-lt"/>
                        </a:rPr>
                        <a:t>$8.00</a:t>
                      </a:r>
                    </a:p>
                  </a:txBody>
                  <a:tcPr marT="91440" marB="91440" anchor="ctr"/>
                </a:tc>
                <a:tc>
                  <a:txBody>
                    <a:bodyPr/>
                    <a:lstStyle/>
                    <a:p>
                      <a:pPr algn="r" fontAlgn="b"/>
                      <a:r>
                        <a:rPr lang="en-US" sz="800" b="0" i="0" u="none" strike="noStrike" baseline="0" dirty="0">
                          <a:solidFill>
                            <a:srgbClr val="000000"/>
                          </a:solidFill>
                          <a:effectLst/>
                          <a:latin typeface="+mn-lt"/>
                        </a:rPr>
                        <a:t>$7.25 </a:t>
                      </a:r>
                    </a:p>
                  </a:txBody>
                  <a:tcPr marT="91440" marB="91440" anchor="b"/>
                </a:tc>
                <a:extLst>
                  <a:ext uri="{0D108BD9-81ED-4DB2-BD59-A6C34878D82A}">
                    <a16:rowId xmlns:a16="http://schemas.microsoft.com/office/drawing/2014/main" val="346302152"/>
                  </a:ext>
                </a:extLst>
              </a:tr>
            </a:tbl>
          </a:graphicData>
        </a:graphic>
      </p:graphicFrame>
      <p:graphicFrame>
        <p:nvGraphicFramePr>
          <p:cNvPr id="10" name="Table 9">
            <a:extLst>
              <a:ext uri="{FF2B5EF4-FFF2-40B4-BE49-F238E27FC236}">
                <a16:creationId xmlns:a16="http://schemas.microsoft.com/office/drawing/2014/main" id="{D05B0934-6667-45A0-AC52-DA5D9A0F3E40}"/>
              </a:ext>
            </a:extLst>
          </p:cNvPr>
          <p:cNvGraphicFramePr>
            <a:graphicFrameLocks noGrp="1"/>
          </p:cNvGraphicFramePr>
          <p:nvPr>
            <p:extLst>
              <p:ext uri="{D42A27DB-BD31-4B8C-83A1-F6EECF244321}">
                <p14:modId xmlns:p14="http://schemas.microsoft.com/office/powerpoint/2010/main" val="2161829563"/>
              </p:ext>
            </p:extLst>
          </p:nvPr>
        </p:nvGraphicFramePr>
        <p:xfrm>
          <a:off x="6944140" y="2951972"/>
          <a:ext cx="4793775" cy="2769541"/>
        </p:xfrm>
        <a:graphic>
          <a:graphicData uri="http://schemas.openxmlformats.org/drawingml/2006/table">
            <a:tbl>
              <a:tblPr firstRow="1" bandRow="1">
                <a:tableStyleId>{073A0DAA-6AF3-43AB-8588-CEC1D06C72B9}</a:tableStyleId>
              </a:tblPr>
              <a:tblGrid>
                <a:gridCol w="958755">
                  <a:extLst>
                    <a:ext uri="{9D8B030D-6E8A-4147-A177-3AD203B41FA5}">
                      <a16:colId xmlns:a16="http://schemas.microsoft.com/office/drawing/2014/main" val="1131313963"/>
                    </a:ext>
                  </a:extLst>
                </a:gridCol>
                <a:gridCol w="958755">
                  <a:extLst>
                    <a:ext uri="{9D8B030D-6E8A-4147-A177-3AD203B41FA5}">
                      <a16:colId xmlns:a16="http://schemas.microsoft.com/office/drawing/2014/main" val="1409991389"/>
                    </a:ext>
                  </a:extLst>
                </a:gridCol>
                <a:gridCol w="958755">
                  <a:extLst>
                    <a:ext uri="{9D8B030D-6E8A-4147-A177-3AD203B41FA5}">
                      <a16:colId xmlns:a16="http://schemas.microsoft.com/office/drawing/2014/main" val="3857332575"/>
                    </a:ext>
                  </a:extLst>
                </a:gridCol>
                <a:gridCol w="958755">
                  <a:extLst>
                    <a:ext uri="{9D8B030D-6E8A-4147-A177-3AD203B41FA5}">
                      <a16:colId xmlns:a16="http://schemas.microsoft.com/office/drawing/2014/main" val="1428328917"/>
                    </a:ext>
                  </a:extLst>
                </a:gridCol>
                <a:gridCol w="958755">
                  <a:extLst>
                    <a:ext uri="{9D8B030D-6E8A-4147-A177-3AD203B41FA5}">
                      <a16:colId xmlns:a16="http://schemas.microsoft.com/office/drawing/2014/main" val="247491979"/>
                    </a:ext>
                  </a:extLst>
                </a:gridCol>
              </a:tblGrid>
              <a:tr h="614274">
                <a:tc>
                  <a:txBody>
                    <a:bodyPr/>
                    <a:lstStyle/>
                    <a:p>
                      <a:pPr algn="ctr"/>
                      <a:r>
                        <a:rPr lang="en-US" sz="800" baseline="0" dirty="0">
                          <a:latin typeface="+mn-lt"/>
                        </a:rPr>
                        <a:t>Description</a:t>
                      </a:r>
                    </a:p>
                  </a:txBody>
                  <a:tcPr anchor="ctr"/>
                </a:tc>
                <a:tc>
                  <a:txBody>
                    <a:bodyPr/>
                    <a:lstStyle/>
                    <a:p>
                      <a:pPr algn="ctr"/>
                      <a:r>
                        <a:rPr lang="en-US" sz="800" baseline="0">
                          <a:latin typeface="+mn-lt"/>
                        </a:rPr>
                        <a:t>2022</a:t>
                      </a:r>
                    </a:p>
                    <a:p>
                      <a:pPr algn="ctr"/>
                      <a:r>
                        <a:rPr lang="en-US" sz="800" baseline="0">
                          <a:latin typeface="+mn-lt"/>
                        </a:rPr>
                        <a:t>Current Rates</a:t>
                      </a:r>
                    </a:p>
                  </a:txBody>
                  <a:tcPr anchor="ctr"/>
                </a:tc>
                <a:tc>
                  <a:txBody>
                    <a:bodyPr/>
                    <a:lstStyle/>
                    <a:p>
                      <a:pPr algn="ctr"/>
                      <a:r>
                        <a:rPr lang="en-US" sz="800" baseline="0">
                          <a:latin typeface="+mn-lt"/>
                        </a:rPr>
                        <a:t>Alt. 1</a:t>
                      </a:r>
                    </a:p>
                    <a:p>
                      <a:pPr algn="ctr"/>
                      <a:r>
                        <a:rPr lang="en-US" sz="800" baseline="0">
                          <a:latin typeface="+mn-lt"/>
                        </a:rPr>
                        <a:t>Across the Board</a:t>
                      </a:r>
                    </a:p>
                  </a:txBody>
                  <a:tcPr anchor="ctr"/>
                </a:tc>
                <a:tc>
                  <a:txBody>
                    <a:bodyPr/>
                    <a:lstStyle/>
                    <a:p>
                      <a:pPr algn="ctr"/>
                      <a:r>
                        <a:rPr lang="en-US" sz="800" baseline="0">
                          <a:latin typeface="+mn-lt"/>
                        </a:rPr>
                        <a:t>Alt. 2 </a:t>
                      </a:r>
                    </a:p>
                    <a:p>
                      <a:pPr algn="ctr"/>
                      <a:r>
                        <a:rPr lang="en-US" sz="800" baseline="0">
                          <a:latin typeface="+mn-lt"/>
                        </a:rPr>
                        <a:t>July Retreat</a:t>
                      </a:r>
                    </a:p>
                  </a:txBody>
                  <a:tcPr anchor="ctr"/>
                </a:tc>
                <a:tc>
                  <a:txBody>
                    <a:bodyPr/>
                    <a:lstStyle/>
                    <a:p>
                      <a:pPr algn="ctr"/>
                      <a:r>
                        <a:rPr lang="en-US" sz="800" baseline="0">
                          <a:latin typeface="+mn-lt"/>
                        </a:rPr>
                        <a:t>Alt. 3 </a:t>
                      </a:r>
                    </a:p>
                    <a:p>
                      <a:pPr algn="ctr"/>
                      <a:r>
                        <a:rPr lang="en-US" sz="800" baseline="0">
                          <a:latin typeface="+mn-lt"/>
                        </a:rPr>
                        <a:t>Higher Fixed Charge</a:t>
                      </a:r>
                    </a:p>
                  </a:txBody>
                  <a:tcPr anchor="ctr"/>
                </a:tc>
                <a:extLst>
                  <a:ext uri="{0D108BD9-81ED-4DB2-BD59-A6C34878D82A}">
                    <a16:rowId xmlns:a16="http://schemas.microsoft.com/office/drawing/2014/main" val="1655849148"/>
                  </a:ext>
                </a:extLst>
              </a:tr>
              <a:tr h="316951">
                <a:tc gridSpan="5">
                  <a:txBody>
                    <a:bodyPr/>
                    <a:lstStyle/>
                    <a:p>
                      <a:pPr algn="l" fontAlgn="b"/>
                      <a:r>
                        <a:rPr lang="en-US" sz="800" b="0" i="0" u="none" strike="noStrike" baseline="0" dirty="0">
                          <a:effectLst/>
                          <a:latin typeface="+mn-lt"/>
                        </a:rPr>
                        <a:t>Monthly Service Charge, $ per bill</a:t>
                      </a:r>
                    </a:p>
                  </a:txBody>
                  <a:tcPr marT="91440" marB="91440" anchor="ctr"/>
                </a:tc>
                <a:tc hMerge="1">
                  <a:txBody>
                    <a:bodyPr/>
                    <a:lstStyle/>
                    <a:p>
                      <a:pPr algn="r" fontAlgn="b"/>
                      <a:endParaRPr lang="en-US" sz="1600" b="0" i="0" u="none" strike="noStrike">
                        <a:effectLst/>
                        <a:latin typeface="Arial" panose="020B0604020202020204" pitchFamily="34" charset="0"/>
                      </a:endParaRPr>
                    </a:p>
                  </a:txBody>
                  <a:tcPr marL="45720" marR="45720" anchor="ct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45720" marR="45720" anchor="ct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45720" marR="45720" anchor="ctr"/>
                </a:tc>
                <a:tc hMerge="1">
                  <a:txBody>
                    <a:bodyPr/>
                    <a:lstStyle/>
                    <a:p>
                      <a:pPr algn="r" fontAlgn="b"/>
                      <a:endParaRPr lang="en-US" sz="2000" b="0" i="0" u="none" strike="noStrike">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3745019968"/>
                  </a:ext>
                </a:extLst>
              </a:tr>
              <a:tr h="316951">
                <a:tc>
                  <a:txBody>
                    <a:bodyPr/>
                    <a:lstStyle/>
                    <a:p>
                      <a:pPr algn="ctr" fontAlgn="b"/>
                      <a:r>
                        <a:rPr lang="en-US" sz="800" b="0" i="0" u="none" strike="noStrike" baseline="0">
                          <a:effectLst/>
                          <a:latin typeface="+mn-lt"/>
                        </a:rPr>
                        <a:t>All Customers</a:t>
                      </a:r>
                    </a:p>
                  </a:txBody>
                  <a:tcPr marT="91440" marB="91440" anchor="ctr"/>
                </a:tc>
                <a:tc>
                  <a:txBody>
                    <a:bodyPr/>
                    <a:lstStyle/>
                    <a:p>
                      <a:pPr algn="r" fontAlgn="b"/>
                      <a:r>
                        <a:rPr lang="en-US" sz="800" b="0" u="none" strike="noStrike" baseline="0" dirty="0">
                          <a:effectLst/>
                          <a:latin typeface="+mn-lt"/>
                        </a:rPr>
                        <a:t>$7.50</a:t>
                      </a:r>
                      <a:endParaRPr lang="en-US" sz="800" b="0" i="0" u="none" strike="noStrike" baseline="0" dirty="0">
                        <a:effectLst/>
                        <a:latin typeface="+mn-lt"/>
                      </a:endParaRPr>
                    </a:p>
                  </a:txBody>
                  <a:tcPr marT="91440" marB="91440" anchor="ctr"/>
                </a:tc>
                <a:tc>
                  <a:txBody>
                    <a:bodyPr/>
                    <a:lstStyle/>
                    <a:p>
                      <a:pPr algn="r" fontAlgn="b"/>
                      <a:r>
                        <a:rPr lang="en-US" sz="800" b="0" i="0" u="none" strike="noStrike" baseline="0">
                          <a:solidFill>
                            <a:srgbClr val="000000"/>
                          </a:solidFill>
                          <a:effectLst/>
                          <a:latin typeface="+mn-lt"/>
                        </a:rPr>
                        <a:t>$9.30 </a:t>
                      </a:r>
                    </a:p>
                  </a:txBody>
                  <a:tcPr marT="91440" marB="91440" anchor="ctr"/>
                </a:tc>
                <a:tc>
                  <a:txBody>
                    <a:bodyPr/>
                    <a:lstStyle/>
                    <a:p>
                      <a:pPr algn="r" fontAlgn="b"/>
                      <a:r>
                        <a:rPr lang="en-US" sz="800" b="0" i="0" u="none" strike="noStrike" baseline="0">
                          <a:solidFill>
                            <a:srgbClr val="000000"/>
                          </a:solidFill>
                          <a:effectLst/>
                          <a:latin typeface="+mn-lt"/>
                        </a:rPr>
                        <a:t>$9.50 </a:t>
                      </a:r>
                    </a:p>
                  </a:txBody>
                  <a:tcPr marT="91440" marB="91440" anchor="ctr"/>
                </a:tc>
                <a:tc>
                  <a:txBody>
                    <a:bodyPr/>
                    <a:lstStyle/>
                    <a:p>
                      <a:pPr algn="r" fontAlgn="b"/>
                      <a:r>
                        <a:rPr lang="en-US" sz="800" b="0" i="0" u="none" strike="noStrike" baseline="0">
                          <a:solidFill>
                            <a:srgbClr val="000000"/>
                          </a:solidFill>
                          <a:effectLst/>
                          <a:latin typeface="+mn-lt"/>
                        </a:rPr>
                        <a:t>$11.50 </a:t>
                      </a:r>
                    </a:p>
                  </a:txBody>
                  <a:tcPr marT="91440" marB="91440" anchor="ctr"/>
                </a:tc>
                <a:extLst>
                  <a:ext uri="{0D108BD9-81ED-4DB2-BD59-A6C34878D82A}">
                    <a16:rowId xmlns:a16="http://schemas.microsoft.com/office/drawing/2014/main" val="3635886000"/>
                  </a:ext>
                </a:extLst>
              </a:tr>
              <a:tr h="316951">
                <a:tc gridSpan="5">
                  <a:txBody>
                    <a:bodyPr/>
                    <a:lstStyle/>
                    <a:p>
                      <a:pPr algn="l" fontAlgn="b"/>
                      <a:r>
                        <a:rPr lang="en-US" sz="800" b="0" i="0" u="none" strike="noStrike" baseline="0">
                          <a:effectLst/>
                          <a:latin typeface="+mn-lt"/>
                        </a:rPr>
                        <a:t>Volume Rates, $ per 1,000 gallons</a:t>
                      </a:r>
                    </a:p>
                  </a:txBody>
                  <a:tcPr marT="91440" marB="91440" anchor="ctr"/>
                </a:tc>
                <a:tc hMerge="1">
                  <a:txBody>
                    <a:bodyPr/>
                    <a:lstStyle/>
                    <a:p>
                      <a:pPr algn="r" fontAlgn="b"/>
                      <a:endParaRPr lang="en-US" sz="1600" b="0" i="0" u="none" strike="noStrike">
                        <a:effectLst/>
                        <a:latin typeface="Arial" panose="020B0604020202020204" pitchFamily="34" charset="0"/>
                      </a:endParaRPr>
                    </a:p>
                  </a:txBody>
                  <a:tcPr anchor="ctr"/>
                </a:tc>
                <a:tc hMerge="1">
                  <a:txBody>
                    <a:bodyPr/>
                    <a:lstStyle/>
                    <a:p>
                      <a:pPr algn="l" fontAlgn="b"/>
                      <a:endParaRPr lang="en-US" sz="1800" b="0" i="0" u="none" strike="noStrike">
                        <a:effectLst/>
                        <a:latin typeface="+mn-lt"/>
                      </a:endParaRPr>
                    </a:p>
                  </a:txBody>
                  <a:tcPr marT="91440" marB="91440" anchor="ctr"/>
                </a:tc>
                <a:tc hMerge="1">
                  <a:txBody>
                    <a:bodyPr/>
                    <a:lstStyle/>
                    <a:p>
                      <a:pPr algn="l" fontAlgn="b"/>
                      <a:endParaRPr lang="en-US" sz="1800" b="0" i="0" u="none" strike="noStrike">
                        <a:effectLst/>
                        <a:latin typeface="+mn-lt"/>
                      </a:endParaRPr>
                    </a:p>
                  </a:txBody>
                  <a:tcPr marT="91440" marB="91440" anchor="ctr"/>
                </a:tc>
                <a:tc hMerge="1">
                  <a:txBody>
                    <a:bodyPr/>
                    <a:lstStyle/>
                    <a:p>
                      <a:pPr algn="l" fontAlgn="b"/>
                      <a:endParaRPr lang="en-US" sz="1800" b="0" i="0" u="none" strike="noStrike">
                        <a:effectLst/>
                        <a:latin typeface="+mn-lt"/>
                      </a:endParaRPr>
                    </a:p>
                  </a:txBody>
                  <a:tcPr marT="91440" marB="91440" anchor="ctr"/>
                </a:tc>
                <a:extLst>
                  <a:ext uri="{0D108BD9-81ED-4DB2-BD59-A6C34878D82A}">
                    <a16:rowId xmlns:a16="http://schemas.microsoft.com/office/drawing/2014/main" val="1888006230"/>
                  </a:ext>
                </a:extLst>
              </a:tr>
              <a:tr h="316951">
                <a:tc>
                  <a:txBody>
                    <a:bodyPr/>
                    <a:lstStyle/>
                    <a:p>
                      <a:pPr algn="ctr" fontAlgn="b"/>
                      <a:r>
                        <a:rPr lang="en-US" sz="800" b="0" i="0" u="none" strike="noStrike" baseline="0">
                          <a:effectLst/>
                          <a:latin typeface="+mn-lt"/>
                        </a:rPr>
                        <a:t>Block 1</a:t>
                      </a:r>
                    </a:p>
                  </a:txBody>
                  <a:tcPr marT="91440" marB="91440" anchor="ctr"/>
                </a:tc>
                <a:tc>
                  <a:txBody>
                    <a:bodyPr/>
                    <a:lstStyle/>
                    <a:p>
                      <a:pPr algn="r" fontAlgn="b"/>
                      <a:r>
                        <a:rPr lang="en-US" sz="800" b="0" u="none" strike="noStrike" baseline="0">
                          <a:effectLst/>
                        </a:rPr>
                        <a:t>$3.80</a:t>
                      </a:r>
                      <a:endParaRPr lang="en-US" sz="800" b="0" i="0" u="none" strike="noStrike" baseline="0">
                        <a:effectLst/>
                        <a:latin typeface="Arial" panose="020B0604020202020204" pitchFamily="34" charset="0"/>
                      </a:endParaRPr>
                    </a:p>
                  </a:txBody>
                  <a:tcPr anchor="ctr"/>
                </a:tc>
                <a:tc>
                  <a:txBody>
                    <a:bodyPr/>
                    <a:lstStyle/>
                    <a:p>
                      <a:pPr algn="r" fontAlgn="b"/>
                      <a:r>
                        <a:rPr lang="en-US" sz="800" b="0" i="0" u="none" strike="noStrike" baseline="0">
                          <a:solidFill>
                            <a:srgbClr val="000000"/>
                          </a:solidFill>
                          <a:effectLst/>
                          <a:latin typeface="+mn-lt"/>
                        </a:rPr>
                        <a:t>$4.35</a:t>
                      </a:r>
                    </a:p>
                  </a:txBody>
                  <a:tcPr anchor="ctr"/>
                </a:tc>
                <a:tc>
                  <a:txBody>
                    <a:bodyPr/>
                    <a:lstStyle/>
                    <a:p>
                      <a:pPr algn="r" fontAlgn="b"/>
                      <a:r>
                        <a:rPr lang="en-US" sz="800" b="0" i="0" u="none" strike="noStrike" baseline="0">
                          <a:solidFill>
                            <a:srgbClr val="000000"/>
                          </a:solidFill>
                          <a:effectLst/>
                          <a:latin typeface="+mn-lt"/>
                        </a:rPr>
                        <a:t>$5.25</a:t>
                      </a:r>
                    </a:p>
                  </a:txBody>
                  <a:tcPr anchor="ctr"/>
                </a:tc>
                <a:tc>
                  <a:txBody>
                    <a:bodyPr/>
                    <a:lstStyle/>
                    <a:p>
                      <a:pPr algn="r" fontAlgn="b"/>
                      <a:r>
                        <a:rPr lang="en-US" sz="800" b="0" i="0" u="none" strike="noStrike" baseline="0">
                          <a:solidFill>
                            <a:srgbClr val="000000"/>
                          </a:solidFill>
                          <a:effectLst/>
                          <a:latin typeface="+mn-lt"/>
                        </a:rPr>
                        <a:t>$4.25</a:t>
                      </a:r>
                    </a:p>
                  </a:txBody>
                  <a:tcPr anchor="ctr"/>
                </a:tc>
                <a:extLst>
                  <a:ext uri="{0D108BD9-81ED-4DB2-BD59-A6C34878D82A}">
                    <a16:rowId xmlns:a16="http://schemas.microsoft.com/office/drawing/2014/main" val="3370681989"/>
                  </a:ext>
                </a:extLst>
              </a:tr>
              <a:tr h="316951">
                <a:tc>
                  <a:txBody>
                    <a:bodyPr/>
                    <a:lstStyle/>
                    <a:p>
                      <a:pPr algn="ctr" fontAlgn="b"/>
                      <a:r>
                        <a:rPr lang="en-US" sz="800" b="0" i="0" u="none" strike="noStrike" baseline="0">
                          <a:effectLst/>
                          <a:latin typeface="+mn-lt"/>
                        </a:rPr>
                        <a:t>Block 2</a:t>
                      </a:r>
                    </a:p>
                  </a:txBody>
                  <a:tcPr marT="91440" marB="91440" anchor="ctr"/>
                </a:tc>
                <a:tc>
                  <a:txBody>
                    <a:bodyPr/>
                    <a:lstStyle/>
                    <a:p>
                      <a:pPr algn="r" fontAlgn="b"/>
                      <a:r>
                        <a:rPr lang="en-US" sz="800" b="0" u="none" strike="noStrike" baseline="0">
                          <a:effectLst/>
                        </a:rPr>
                        <a:t>$4.20</a:t>
                      </a:r>
                      <a:endParaRPr lang="en-US" sz="800" b="0" i="0" u="none" strike="noStrike" baseline="0">
                        <a:effectLst/>
                        <a:latin typeface="Arial" panose="020B0604020202020204" pitchFamily="34" charset="0"/>
                      </a:endParaRPr>
                    </a:p>
                  </a:txBody>
                  <a:tcPr anchor="ctr"/>
                </a:tc>
                <a:tc>
                  <a:txBody>
                    <a:bodyPr/>
                    <a:lstStyle/>
                    <a:p>
                      <a:pPr algn="r" fontAlgn="b"/>
                      <a:r>
                        <a:rPr lang="en-US" sz="800" b="0" i="0" u="none" strike="noStrike" baseline="0">
                          <a:solidFill>
                            <a:srgbClr val="000000"/>
                          </a:solidFill>
                          <a:effectLst/>
                          <a:latin typeface="+mn-lt"/>
                        </a:rPr>
                        <a:t>$4.80</a:t>
                      </a:r>
                    </a:p>
                  </a:txBody>
                  <a:tcPr anchor="ctr"/>
                </a:tc>
                <a:tc>
                  <a:txBody>
                    <a:bodyPr/>
                    <a:lstStyle/>
                    <a:p>
                      <a:pPr algn="r" fontAlgn="b"/>
                      <a:r>
                        <a:rPr lang="en-US" sz="800" b="0" i="0" u="none" strike="noStrike" baseline="0">
                          <a:solidFill>
                            <a:srgbClr val="000000"/>
                          </a:solidFill>
                          <a:effectLst/>
                          <a:latin typeface="+mn-lt"/>
                        </a:rPr>
                        <a:t>$5.75</a:t>
                      </a:r>
                    </a:p>
                  </a:txBody>
                  <a:tcPr anchor="ctr"/>
                </a:tc>
                <a:tc>
                  <a:txBody>
                    <a:bodyPr/>
                    <a:lstStyle/>
                    <a:p>
                      <a:pPr algn="r" fontAlgn="b"/>
                      <a:r>
                        <a:rPr lang="en-US" sz="800" b="0" i="0" u="none" strike="noStrike" baseline="0">
                          <a:solidFill>
                            <a:srgbClr val="000000"/>
                          </a:solidFill>
                          <a:effectLst/>
                          <a:latin typeface="+mn-lt"/>
                        </a:rPr>
                        <a:t>$4.70</a:t>
                      </a:r>
                    </a:p>
                  </a:txBody>
                  <a:tcPr anchor="ctr"/>
                </a:tc>
                <a:extLst>
                  <a:ext uri="{0D108BD9-81ED-4DB2-BD59-A6C34878D82A}">
                    <a16:rowId xmlns:a16="http://schemas.microsoft.com/office/drawing/2014/main" val="1298280838"/>
                  </a:ext>
                </a:extLst>
              </a:tr>
              <a:tr h="570512">
                <a:tc gridSpan="5">
                  <a:txBody>
                    <a:bodyPr/>
                    <a:lstStyle/>
                    <a:p>
                      <a:pPr marL="0" marR="0" lvl="0" indent="0" algn="l" defTabSz="914296" rtl="0" eaLnBrk="1" fontAlgn="b" latinLnBrk="0" hangingPunct="1">
                        <a:lnSpc>
                          <a:spcPct val="100000"/>
                        </a:lnSpc>
                        <a:spcBef>
                          <a:spcPts val="0"/>
                        </a:spcBef>
                        <a:spcAft>
                          <a:spcPts val="0"/>
                        </a:spcAft>
                        <a:buClrTx/>
                        <a:buSzTx/>
                        <a:buFontTx/>
                        <a:buNone/>
                        <a:tabLst/>
                        <a:defRPr/>
                      </a:pPr>
                      <a:r>
                        <a:rPr lang="en-US" sz="800" b="0" i="0" u="none" strike="noStrike" baseline="0" dirty="0">
                          <a:effectLst/>
                          <a:latin typeface="Arial" panose="020B0604020202020204" pitchFamily="34" charset="0"/>
                        </a:rPr>
                        <a:t>*The proposed service charges from the residential alternative apply to commercial. The volume rate structure, price ratios, and number of tiers remain the same as the existing rates for all alternatives.</a:t>
                      </a:r>
                      <a:endParaRPr lang="en-US" sz="800" b="0" i="0" u="none" strike="noStrike" baseline="0" dirty="0">
                        <a:effectLst/>
                        <a:latin typeface="+mn-lt"/>
                      </a:endParaRPr>
                    </a:p>
                  </a:txBody>
                  <a:tcPr marT="91440" marB="91440" anchor="ctr"/>
                </a:tc>
                <a:tc hMerge="1">
                  <a:txBody>
                    <a:bodyPr/>
                    <a:lstStyle/>
                    <a:p>
                      <a:pPr algn="r" fontAlgn="b"/>
                      <a:endParaRPr lang="en-US" sz="1800" b="0" i="0" u="none" strike="noStrike">
                        <a:effectLst/>
                        <a:latin typeface="Arial" panose="020B0604020202020204" pitchFamily="34" charset="0"/>
                      </a:endParaRPr>
                    </a:p>
                  </a:txBody>
                  <a:tcPr anchor="b"/>
                </a:tc>
                <a:tc hMerge="1">
                  <a:txBody>
                    <a:bodyPr/>
                    <a:lstStyle/>
                    <a:p>
                      <a:pPr algn="r" fontAlgn="b"/>
                      <a:endParaRPr lang="en-US" sz="1800" b="0" i="0" u="none" strike="noStrike">
                        <a:solidFill>
                          <a:srgbClr val="000000"/>
                        </a:solidFill>
                        <a:effectLst/>
                        <a:latin typeface="Calibri" panose="020F0502020204030204" pitchFamily="34" charset="0"/>
                      </a:endParaRPr>
                    </a:p>
                  </a:txBody>
                  <a:tcPr anchor="ctr"/>
                </a:tc>
                <a:tc hMerge="1">
                  <a:txBody>
                    <a:bodyPr/>
                    <a:lstStyle/>
                    <a:p>
                      <a:pPr algn="r" fontAlgn="b"/>
                      <a:endParaRPr lang="en-US" sz="1800" b="0" i="0" u="none" strike="noStrike">
                        <a:solidFill>
                          <a:srgbClr val="000000"/>
                        </a:solidFill>
                        <a:effectLst/>
                        <a:latin typeface="Calibri" panose="020F0502020204030204" pitchFamily="34" charset="0"/>
                      </a:endParaRPr>
                    </a:p>
                  </a:txBody>
                  <a:tcPr anchor="ctr"/>
                </a:tc>
                <a:tc hMerge="1">
                  <a:txBody>
                    <a:bodyPr/>
                    <a:lstStyle/>
                    <a:p>
                      <a:pPr algn="r" fontAlgn="b"/>
                      <a:endParaRPr lang="en-US" sz="1800" b="0" i="0" u="none" strike="noStrike">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3219076647"/>
                  </a:ext>
                </a:extLst>
              </a:tr>
            </a:tbl>
          </a:graphicData>
        </a:graphic>
      </p:graphicFrame>
      <p:sp>
        <p:nvSpPr>
          <p:cNvPr id="11" name="Oval 10"/>
          <p:cNvSpPr/>
          <p:nvPr/>
        </p:nvSpPr>
        <p:spPr>
          <a:xfrm>
            <a:off x="2197159" y="2333413"/>
            <a:ext cx="1323519" cy="40066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679267" y="2386499"/>
            <a:ext cx="1323519" cy="40066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249239D6-FD4C-4516-856F-5363792420B8}"/>
              </a:ext>
            </a:extLst>
          </p:cNvPr>
          <p:cNvSpPr>
            <a:spLocks noGrp="1"/>
          </p:cNvSpPr>
          <p:nvPr>
            <p:ph type="title"/>
          </p:nvPr>
        </p:nvSpPr>
        <p:spPr>
          <a:xfrm>
            <a:off x="7985493" y="2001064"/>
            <a:ext cx="2736330" cy="1249845"/>
          </a:xfrm>
        </p:spPr>
        <p:txBody>
          <a:bodyPr>
            <a:normAutofit/>
          </a:bodyPr>
          <a:lstStyle/>
          <a:p>
            <a:r>
              <a:rPr lang="en-US" sz="2400" dirty="0" smtClean="0"/>
              <a:t>Commercial (FY23</a:t>
            </a:r>
            <a:r>
              <a:rPr lang="en-US" sz="2400" dirty="0"/>
              <a:t>)</a:t>
            </a:r>
          </a:p>
        </p:txBody>
      </p:sp>
      <p:sp>
        <p:nvSpPr>
          <p:cNvPr id="15" name="Title 1">
            <a:extLst>
              <a:ext uri="{FF2B5EF4-FFF2-40B4-BE49-F238E27FC236}">
                <a16:creationId xmlns:a16="http://schemas.microsoft.com/office/drawing/2014/main" id="{249239D6-FD4C-4516-856F-5363792420B8}"/>
              </a:ext>
            </a:extLst>
          </p:cNvPr>
          <p:cNvSpPr txBox="1">
            <a:spLocks/>
          </p:cNvSpPr>
          <p:nvPr/>
        </p:nvSpPr>
        <p:spPr>
          <a:xfrm>
            <a:off x="1285461" y="1670767"/>
            <a:ext cx="2752573" cy="1249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t>Residential (FY23)</a:t>
            </a:r>
            <a:endParaRPr lang="en-US" sz="2400" dirty="0"/>
          </a:p>
        </p:txBody>
      </p:sp>
    </p:spTree>
    <p:extLst>
      <p:ext uri="{BB962C8B-B14F-4D97-AF65-F5344CB8AC3E}">
        <p14:creationId xmlns:p14="http://schemas.microsoft.com/office/powerpoint/2010/main" val="85077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777166312"/>
              </p:ext>
            </p:extLst>
          </p:nvPr>
        </p:nvGraphicFramePr>
        <p:xfrm>
          <a:off x="1596980" y="2067418"/>
          <a:ext cx="8693240" cy="4655355"/>
        </p:xfrm>
        <a:graphic>
          <a:graphicData uri="http://schemas.openxmlformats.org/drawingml/2006/table">
            <a:tbl>
              <a:tblPr firstRow="1" firstCol="1" bandRow="1">
                <a:tableStyleId>{5C22544A-7EE6-4342-B048-85BDC9FD1C3A}</a:tableStyleId>
              </a:tblPr>
              <a:tblGrid>
                <a:gridCol w="3005641">
                  <a:extLst>
                    <a:ext uri="{9D8B030D-6E8A-4147-A177-3AD203B41FA5}">
                      <a16:colId xmlns:a16="http://schemas.microsoft.com/office/drawing/2014/main" val="3488823717"/>
                    </a:ext>
                  </a:extLst>
                </a:gridCol>
                <a:gridCol w="3005641">
                  <a:extLst>
                    <a:ext uri="{9D8B030D-6E8A-4147-A177-3AD203B41FA5}">
                      <a16:colId xmlns:a16="http://schemas.microsoft.com/office/drawing/2014/main" val="4207269284"/>
                    </a:ext>
                  </a:extLst>
                </a:gridCol>
                <a:gridCol w="2681958">
                  <a:extLst>
                    <a:ext uri="{9D8B030D-6E8A-4147-A177-3AD203B41FA5}">
                      <a16:colId xmlns:a16="http://schemas.microsoft.com/office/drawing/2014/main" val="3951482516"/>
                    </a:ext>
                  </a:extLst>
                </a:gridCol>
              </a:tblGrid>
              <a:tr h="760303">
                <a:tc>
                  <a:txBody>
                    <a:bodyPr/>
                    <a:lstStyle/>
                    <a:p>
                      <a:pPr marL="0" marR="0">
                        <a:spcBef>
                          <a:spcPts val="0"/>
                        </a:spcBef>
                        <a:spcAft>
                          <a:spcPts val="0"/>
                        </a:spcAft>
                      </a:pPr>
                      <a:r>
                        <a:rPr lang="en-US" sz="2000" dirty="0">
                          <a:effectLst/>
                        </a:rPr>
                        <a:t>Description</a:t>
                      </a:r>
                      <a:endParaRPr lang="en-US" sz="2000" dirty="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2000">
                          <a:effectLst/>
                        </a:rPr>
                        <a:t>Existing Rates</a:t>
                      </a:r>
                      <a:endParaRPr lang="en-US" sz="200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2000" dirty="0">
                          <a:effectLst/>
                        </a:rPr>
                        <a:t>Proposed Rates</a:t>
                      </a:r>
                      <a:endParaRPr lang="en-US" sz="2000" dirty="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374951839"/>
                  </a:ext>
                </a:extLst>
              </a:tr>
              <a:tr h="481292">
                <a:tc gridSpan="3">
                  <a:txBody>
                    <a:bodyPr/>
                    <a:lstStyle/>
                    <a:p>
                      <a:pPr marL="0" marR="0">
                        <a:spcBef>
                          <a:spcPts val="0"/>
                        </a:spcBef>
                        <a:spcAft>
                          <a:spcPts val="0"/>
                        </a:spcAft>
                      </a:pPr>
                      <a:r>
                        <a:rPr lang="en-US" sz="2000" dirty="0">
                          <a:effectLst/>
                        </a:rPr>
                        <a:t>Monthly Service Charge, $ per </a:t>
                      </a:r>
                      <a:r>
                        <a:rPr lang="en-US" sz="2000" dirty="0" smtClean="0">
                          <a:effectLst/>
                        </a:rPr>
                        <a:t>bill*</a:t>
                      </a:r>
                      <a:endParaRPr lang="en-US" sz="2000" dirty="0">
                        <a:effectLst/>
                        <a:latin typeface="Calibri" panose="020F0502020204030204" pitchFamily="34" charset="0"/>
                        <a:ea typeface="Calibri" panose="020F0502020204030204" pitchFamily="34" charset="0"/>
                      </a:endParaRPr>
                    </a:p>
                  </a:txBody>
                  <a:tcPr marT="91440" marB="9144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2780577"/>
                  </a:ext>
                </a:extLst>
              </a:tr>
              <a:tr h="481292">
                <a:tc>
                  <a:txBody>
                    <a:bodyPr/>
                    <a:lstStyle/>
                    <a:p>
                      <a:pPr marL="0" marR="0">
                        <a:spcBef>
                          <a:spcPts val="0"/>
                        </a:spcBef>
                        <a:spcAft>
                          <a:spcPts val="0"/>
                        </a:spcAft>
                      </a:pPr>
                      <a:r>
                        <a:rPr lang="en-US" sz="2000" dirty="0">
                          <a:effectLst/>
                        </a:rPr>
                        <a:t>All Customers</a:t>
                      </a:r>
                      <a:endParaRPr lang="en-US" sz="2000" dirty="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dirty="0">
                          <a:effectLst/>
                        </a:rPr>
                        <a:t>$7.50</a:t>
                      </a:r>
                      <a:endParaRPr lang="en-US" sz="2000" dirty="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b="1" dirty="0">
                          <a:effectLst/>
                        </a:rPr>
                        <a:t>$9.30</a:t>
                      </a:r>
                      <a:endParaRPr lang="en-US" sz="2000" b="1" dirty="0">
                        <a:effectLst/>
                        <a:latin typeface="Calibri" panose="020F0502020204030204" pitchFamily="34" charset="0"/>
                        <a:ea typeface="Calibri" panose="020F0502020204030204" pitchFamily="34" charset="0"/>
                      </a:endParaRPr>
                    </a:p>
                  </a:txBody>
                  <a:tcPr marT="91440" marB="91440" anchor="ctr"/>
                </a:tc>
                <a:extLst>
                  <a:ext uri="{0D108BD9-81ED-4DB2-BD59-A6C34878D82A}">
                    <a16:rowId xmlns:a16="http://schemas.microsoft.com/office/drawing/2014/main" val="164407794"/>
                  </a:ext>
                </a:extLst>
              </a:tr>
              <a:tr h="481292">
                <a:tc gridSpan="3">
                  <a:txBody>
                    <a:bodyPr/>
                    <a:lstStyle/>
                    <a:p>
                      <a:pPr marL="0" marR="0">
                        <a:spcBef>
                          <a:spcPts val="0"/>
                        </a:spcBef>
                        <a:spcAft>
                          <a:spcPts val="0"/>
                        </a:spcAft>
                      </a:pPr>
                      <a:r>
                        <a:rPr lang="en-US" sz="2000" dirty="0">
                          <a:effectLst/>
                        </a:rPr>
                        <a:t>Volume Rates, $ per 1,000 gallons</a:t>
                      </a:r>
                      <a:endParaRPr lang="en-US" sz="2000" b="1" dirty="0">
                        <a:effectLst/>
                        <a:latin typeface="Calibri" panose="020F0502020204030204" pitchFamily="34" charset="0"/>
                        <a:ea typeface="Calibri" panose="020F0502020204030204" pitchFamily="34" charset="0"/>
                      </a:endParaRPr>
                    </a:p>
                  </a:txBody>
                  <a:tcPr marT="91440" marB="9144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8596960"/>
                  </a:ext>
                </a:extLst>
              </a:tr>
              <a:tr h="481292">
                <a:tc>
                  <a:txBody>
                    <a:bodyPr/>
                    <a:lstStyle/>
                    <a:p>
                      <a:pPr marL="0" marR="0">
                        <a:spcBef>
                          <a:spcPts val="0"/>
                        </a:spcBef>
                        <a:spcAft>
                          <a:spcPts val="0"/>
                        </a:spcAft>
                      </a:pPr>
                      <a:r>
                        <a:rPr lang="en-US" sz="2000">
                          <a:effectLst/>
                        </a:rPr>
                        <a:t>Block 1 (0-5K)</a:t>
                      </a:r>
                      <a:endParaRPr lang="en-US" sz="200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dirty="0">
                          <a:effectLst/>
                        </a:rPr>
                        <a:t>$3.35</a:t>
                      </a:r>
                      <a:endParaRPr lang="en-US" sz="2000" dirty="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b="1" dirty="0">
                          <a:effectLst/>
                        </a:rPr>
                        <a:t>$4.20</a:t>
                      </a:r>
                      <a:endParaRPr lang="en-US" sz="2000" b="1" dirty="0">
                        <a:effectLst/>
                        <a:latin typeface="Calibri" panose="020F0502020204030204" pitchFamily="34" charset="0"/>
                        <a:ea typeface="Calibri" panose="020F0502020204030204" pitchFamily="34" charset="0"/>
                      </a:endParaRPr>
                    </a:p>
                  </a:txBody>
                  <a:tcPr marT="91440" marB="91440" anchor="ctr"/>
                </a:tc>
                <a:extLst>
                  <a:ext uri="{0D108BD9-81ED-4DB2-BD59-A6C34878D82A}">
                    <a16:rowId xmlns:a16="http://schemas.microsoft.com/office/drawing/2014/main" val="3769236375"/>
                  </a:ext>
                </a:extLst>
              </a:tr>
              <a:tr h="481292">
                <a:tc>
                  <a:txBody>
                    <a:bodyPr/>
                    <a:lstStyle/>
                    <a:p>
                      <a:pPr marL="0" marR="0">
                        <a:spcBef>
                          <a:spcPts val="0"/>
                        </a:spcBef>
                        <a:spcAft>
                          <a:spcPts val="0"/>
                        </a:spcAft>
                      </a:pPr>
                      <a:r>
                        <a:rPr lang="en-US" sz="2000">
                          <a:effectLst/>
                        </a:rPr>
                        <a:t>Block 2 (5K-15K)</a:t>
                      </a:r>
                      <a:endParaRPr lang="en-US" sz="200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dirty="0">
                          <a:effectLst/>
                        </a:rPr>
                        <a:t>$4.10</a:t>
                      </a:r>
                      <a:endParaRPr lang="en-US" sz="2000" dirty="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b="1" dirty="0">
                          <a:effectLst/>
                        </a:rPr>
                        <a:t>$5.15</a:t>
                      </a:r>
                      <a:endParaRPr lang="en-US" sz="2000" b="1" dirty="0">
                        <a:effectLst/>
                        <a:latin typeface="Calibri" panose="020F0502020204030204" pitchFamily="34" charset="0"/>
                        <a:ea typeface="Calibri" panose="020F0502020204030204" pitchFamily="34" charset="0"/>
                      </a:endParaRPr>
                    </a:p>
                  </a:txBody>
                  <a:tcPr marT="91440" marB="91440" anchor="ctr"/>
                </a:tc>
                <a:extLst>
                  <a:ext uri="{0D108BD9-81ED-4DB2-BD59-A6C34878D82A}">
                    <a16:rowId xmlns:a16="http://schemas.microsoft.com/office/drawing/2014/main" val="1617277658"/>
                  </a:ext>
                </a:extLst>
              </a:tr>
              <a:tr h="481292">
                <a:tc>
                  <a:txBody>
                    <a:bodyPr/>
                    <a:lstStyle/>
                    <a:p>
                      <a:pPr marL="0" marR="0">
                        <a:spcBef>
                          <a:spcPts val="0"/>
                        </a:spcBef>
                        <a:spcAft>
                          <a:spcPts val="0"/>
                        </a:spcAft>
                      </a:pPr>
                      <a:r>
                        <a:rPr lang="en-US" sz="2000">
                          <a:effectLst/>
                        </a:rPr>
                        <a:t>Block 3 (&gt;15K-20K)</a:t>
                      </a:r>
                      <a:endParaRPr lang="en-US" sz="200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a:effectLst/>
                        </a:rPr>
                        <a:t>$5.20</a:t>
                      </a:r>
                      <a:endParaRPr lang="en-US" sz="200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b="1" dirty="0">
                          <a:effectLst/>
                        </a:rPr>
                        <a:t>$6.50</a:t>
                      </a:r>
                      <a:endParaRPr lang="en-US" sz="2000" b="1" dirty="0">
                        <a:effectLst/>
                        <a:latin typeface="Calibri" panose="020F0502020204030204" pitchFamily="34" charset="0"/>
                        <a:ea typeface="Calibri" panose="020F0502020204030204" pitchFamily="34" charset="0"/>
                      </a:endParaRPr>
                    </a:p>
                  </a:txBody>
                  <a:tcPr marT="91440" marB="91440" anchor="ctr"/>
                </a:tc>
                <a:extLst>
                  <a:ext uri="{0D108BD9-81ED-4DB2-BD59-A6C34878D82A}">
                    <a16:rowId xmlns:a16="http://schemas.microsoft.com/office/drawing/2014/main" val="276531305"/>
                  </a:ext>
                </a:extLst>
              </a:tr>
              <a:tr h="481292">
                <a:tc>
                  <a:txBody>
                    <a:bodyPr/>
                    <a:lstStyle/>
                    <a:p>
                      <a:pPr marL="0" marR="0">
                        <a:spcBef>
                          <a:spcPts val="0"/>
                        </a:spcBef>
                        <a:spcAft>
                          <a:spcPts val="0"/>
                        </a:spcAft>
                      </a:pPr>
                      <a:r>
                        <a:rPr lang="en-US" sz="2000" dirty="0">
                          <a:effectLst/>
                        </a:rPr>
                        <a:t>Block 4 (&gt;</a:t>
                      </a:r>
                      <a:r>
                        <a:rPr lang="en-US" sz="2000" dirty="0" smtClean="0">
                          <a:effectLst/>
                        </a:rPr>
                        <a:t>20K)</a:t>
                      </a:r>
                      <a:endParaRPr lang="en-US" sz="2000" dirty="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a:effectLst/>
                        </a:rPr>
                        <a:t>$6.80</a:t>
                      </a:r>
                      <a:endParaRPr lang="en-US" sz="200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b="1" dirty="0">
                          <a:effectLst/>
                        </a:rPr>
                        <a:t>$8.50</a:t>
                      </a:r>
                      <a:endParaRPr lang="en-US" sz="2000" b="1" dirty="0">
                        <a:effectLst/>
                        <a:latin typeface="Calibri" panose="020F0502020204030204" pitchFamily="34" charset="0"/>
                        <a:ea typeface="Calibri" panose="020F0502020204030204" pitchFamily="34" charset="0"/>
                      </a:endParaRPr>
                    </a:p>
                  </a:txBody>
                  <a:tcPr marT="91440" marB="91440" anchor="ctr"/>
                </a:tc>
                <a:extLst>
                  <a:ext uri="{0D108BD9-81ED-4DB2-BD59-A6C34878D82A}">
                    <a16:rowId xmlns:a16="http://schemas.microsoft.com/office/drawing/2014/main" val="1397861"/>
                  </a:ext>
                </a:extLst>
              </a:tr>
              <a:tr h="481292">
                <a:tc gridSpan="3">
                  <a:txBody>
                    <a:bodyPr/>
                    <a:lstStyle/>
                    <a:p>
                      <a:pPr marL="0" marR="0">
                        <a:spcBef>
                          <a:spcPts val="0"/>
                        </a:spcBef>
                        <a:spcAft>
                          <a:spcPts val="0"/>
                        </a:spcAft>
                      </a:pPr>
                      <a:r>
                        <a:rPr lang="en-US" sz="1400" i="1" dirty="0" smtClean="0">
                          <a:effectLst/>
                        </a:rPr>
                        <a:t>*Includes Capital</a:t>
                      </a:r>
                      <a:r>
                        <a:rPr lang="en-US" sz="1400" i="1" baseline="0" dirty="0" smtClean="0">
                          <a:effectLst/>
                        </a:rPr>
                        <a:t> Improvement Charge (CIC) of $1.50</a:t>
                      </a:r>
                      <a:endParaRPr lang="en-US" sz="1400" i="1" dirty="0">
                        <a:effectLst/>
                        <a:latin typeface="Calibri" panose="020F0502020204030204" pitchFamily="34" charset="0"/>
                        <a:ea typeface="Calibri" panose="020F0502020204030204" pitchFamily="34" charset="0"/>
                      </a:endParaRPr>
                    </a:p>
                  </a:txBody>
                  <a:tcPr marT="91440" marB="91440" anchor="ctr"/>
                </a:tc>
                <a:tc hMerge="1">
                  <a:txBody>
                    <a:bodyPr/>
                    <a:lstStyle/>
                    <a:p>
                      <a:pPr marL="0" marR="0" algn="ctr">
                        <a:spcBef>
                          <a:spcPts val="0"/>
                        </a:spcBef>
                        <a:spcAft>
                          <a:spcPts val="0"/>
                        </a:spcAft>
                      </a:pPr>
                      <a:endParaRPr lang="en-US" sz="2000">
                        <a:effectLst/>
                        <a:latin typeface="Calibri" panose="020F0502020204030204" pitchFamily="34" charset="0"/>
                        <a:ea typeface="Calibri" panose="020F0502020204030204" pitchFamily="34" charset="0"/>
                      </a:endParaRPr>
                    </a:p>
                  </a:txBody>
                  <a:tcPr marT="91440" marB="91440" anchor="ctr"/>
                </a:tc>
                <a:tc hMerge="1">
                  <a:txBody>
                    <a:bodyPr/>
                    <a:lstStyle/>
                    <a:p>
                      <a:pPr marL="0" marR="0" algn="ctr">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T="91440" marB="91440" anchor="ctr"/>
                </a:tc>
                <a:extLst>
                  <a:ext uri="{0D108BD9-81ED-4DB2-BD59-A6C34878D82A}">
                    <a16:rowId xmlns:a16="http://schemas.microsoft.com/office/drawing/2014/main" val="897712802"/>
                  </a:ext>
                </a:extLst>
              </a:tr>
            </a:tbl>
          </a:graphicData>
        </a:graphic>
      </p:graphicFrame>
      <p:sp>
        <p:nvSpPr>
          <p:cNvPr id="6" name="Title 1">
            <a:extLst>
              <a:ext uri="{FF2B5EF4-FFF2-40B4-BE49-F238E27FC236}">
                <a16:creationId xmlns:a16="http://schemas.microsoft.com/office/drawing/2014/main" id="{249239D6-FD4C-4516-856F-5363792420B8}"/>
              </a:ext>
            </a:extLst>
          </p:cNvPr>
          <p:cNvSpPr txBox="1">
            <a:spLocks/>
          </p:cNvSpPr>
          <p:nvPr/>
        </p:nvSpPr>
        <p:spPr>
          <a:xfrm>
            <a:off x="220693" y="1123127"/>
            <a:ext cx="2752573" cy="1249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t>Residential (FY23)</a:t>
            </a:r>
            <a:endParaRPr lang="en-US" sz="2400" dirty="0"/>
          </a:p>
        </p:txBody>
      </p:sp>
    </p:spTree>
    <p:extLst>
      <p:ext uri="{BB962C8B-B14F-4D97-AF65-F5344CB8AC3E}">
        <p14:creationId xmlns:p14="http://schemas.microsoft.com/office/powerpoint/2010/main" val="1977813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42234" y="1942456"/>
            <a:ext cx="10863923" cy="1325563"/>
          </a:xfrm>
        </p:spPr>
        <p:txBody>
          <a:bodyPr>
            <a:normAutofit/>
          </a:bodyPr>
          <a:lstStyle/>
          <a:p>
            <a:pPr algn="ctr"/>
            <a:r>
              <a:rPr lang="en-US" sz="3300" b="1" dirty="0" smtClean="0">
                <a:solidFill>
                  <a:srgbClr val="C00000"/>
                </a:solidFill>
                <a:latin typeface="Century" panose="02040604050505020304" pitchFamily="18" charset="0"/>
              </a:rPr>
              <a:t>Striking a</a:t>
            </a:r>
            <a:br>
              <a:rPr lang="en-US" sz="3300" b="1" dirty="0" smtClean="0">
                <a:solidFill>
                  <a:srgbClr val="C00000"/>
                </a:solidFill>
                <a:latin typeface="Century" panose="02040604050505020304" pitchFamily="18" charset="0"/>
              </a:rPr>
            </a:br>
            <a:r>
              <a:rPr lang="en-US" sz="3300" b="1" dirty="0" smtClean="0">
                <a:solidFill>
                  <a:srgbClr val="C00000"/>
                </a:solidFill>
                <a:latin typeface="Century" panose="02040604050505020304" pitchFamily="18" charset="0"/>
              </a:rPr>
              <a:t>Balance:</a:t>
            </a:r>
            <a:endParaRPr lang="en-US" sz="3300" b="1" dirty="0">
              <a:solidFill>
                <a:srgbClr val="C00000"/>
              </a:solidFill>
              <a:latin typeface="Century" panose="02040604050505020304" pitchFamily="18" charset="0"/>
            </a:endParaRPr>
          </a:p>
        </p:txBody>
      </p:sp>
      <p:sp>
        <p:nvSpPr>
          <p:cNvPr id="6" name="Oval 5"/>
          <p:cNvSpPr/>
          <p:nvPr/>
        </p:nvSpPr>
        <p:spPr>
          <a:xfrm>
            <a:off x="2705894" y="3671926"/>
            <a:ext cx="2360628" cy="15143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dobe Gothic Std B" panose="020B0800000000000000" pitchFamily="34" charset="-128"/>
                <a:ea typeface="Adobe Gothic Std B" panose="020B0800000000000000" pitchFamily="34" charset="-128"/>
              </a:rPr>
              <a:t>Economic Development</a:t>
            </a:r>
          </a:p>
        </p:txBody>
      </p:sp>
      <p:sp>
        <p:nvSpPr>
          <p:cNvPr id="7" name="Oval 6"/>
          <p:cNvSpPr/>
          <p:nvPr/>
        </p:nvSpPr>
        <p:spPr>
          <a:xfrm>
            <a:off x="4779137" y="2242998"/>
            <a:ext cx="2561151" cy="16055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dobe Gothic Std B" panose="020B0800000000000000" pitchFamily="34" charset="-128"/>
                <a:ea typeface="Adobe Gothic Std B" panose="020B0800000000000000" pitchFamily="34" charset="-128"/>
              </a:rPr>
              <a:t>Revenue Stability/</a:t>
            </a:r>
          </a:p>
          <a:p>
            <a:pPr algn="ctr">
              <a:defRPr/>
            </a:pPr>
            <a:r>
              <a:rPr lang="en-US" b="1" dirty="0">
                <a:latin typeface="Adobe Gothic Std B" panose="020B0800000000000000" pitchFamily="34" charset="-128"/>
                <a:ea typeface="Adobe Gothic Std B" panose="020B0800000000000000" pitchFamily="34" charset="-128"/>
              </a:rPr>
              <a:t>Resiliency</a:t>
            </a:r>
          </a:p>
        </p:txBody>
      </p:sp>
      <p:sp>
        <p:nvSpPr>
          <p:cNvPr id="8" name="Oval 7"/>
          <p:cNvSpPr/>
          <p:nvPr/>
        </p:nvSpPr>
        <p:spPr>
          <a:xfrm>
            <a:off x="4997026" y="5025726"/>
            <a:ext cx="2281025" cy="1589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dobe Gothic Std B" panose="020B0800000000000000" pitchFamily="34" charset="-128"/>
                <a:ea typeface="Adobe Gothic Std B" panose="020B0800000000000000" pitchFamily="34" charset="-128"/>
              </a:rPr>
              <a:t>Affordability</a:t>
            </a:r>
          </a:p>
        </p:txBody>
      </p:sp>
      <p:sp>
        <p:nvSpPr>
          <p:cNvPr id="9" name="Oval 8"/>
          <p:cNvSpPr/>
          <p:nvPr/>
        </p:nvSpPr>
        <p:spPr>
          <a:xfrm>
            <a:off x="7361315" y="3642633"/>
            <a:ext cx="2370513" cy="15143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latin typeface="Adobe Gothic Std B" panose="020B0800000000000000" pitchFamily="34" charset="-128"/>
                <a:ea typeface="Adobe Gothic Std B" panose="020B0800000000000000" pitchFamily="34" charset="-128"/>
              </a:rPr>
              <a:t>Conservation/</a:t>
            </a:r>
          </a:p>
          <a:p>
            <a:pPr algn="ctr">
              <a:defRPr/>
            </a:pPr>
            <a:r>
              <a:rPr lang="en-US" b="1" dirty="0" smtClean="0">
                <a:latin typeface="Adobe Gothic Std B" panose="020B0800000000000000" pitchFamily="34" charset="-128"/>
                <a:ea typeface="Adobe Gothic Std B" panose="020B0800000000000000" pitchFamily="34" charset="-128"/>
              </a:rPr>
              <a:t>Water Supply</a:t>
            </a:r>
            <a:endParaRPr lang="en-US" b="1" dirty="0">
              <a:latin typeface="Adobe Gothic Std B" panose="020B0800000000000000" pitchFamily="34" charset="-128"/>
              <a:ea typeface="Adobe Gothic Std B" panose="020B0800000000000000" pitchFamily="34" charset="-128"/>
            </a:endParaRPr>
          </a:p>
        </p:txBody>
      </p:sp>
      <p:sp>
        <p:nvSpPr>
          <p:cNvPr id="10" name="Quad Arrow 9"/>
          <p:cNvSpPr/>
          <p:nvPr/>
        </p:nvSpPr>
        <p:spPr>
          <a:xfrm>
            <a:off x="5455353" y="3919535"/>
            <a:ext cx="1380620" cy="994379"/>
          </a:xfrm>
          <a:prstGeom prst="quadArrow">
            <a:avLst>
              <a:gd name="adj1" fmla="val 11222"/>
              <a:gd name="adj2" fmla="val 22500"/>
              <a:gd name="adj3" fmla="val 1622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 name="Left-Right Arrow 10"/>
          <p:cNvSpPr/>
          <p:nvPr/>
        </p:nvSpPr>
        <p:spPr>
          <a:xfrm rot="19931700">
            <a:off x="4145491" y="3260697"/>
            <a:ext cx="600270" cy="3654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 name="Left-Right Arrow 11"/>
          <p:cNvSpPr/>
          <p:nvPr/>
        </p:nvSpPr>
        <p:spPr>
          <a:xfrm rot="2270262">
            <a:off x="4347772" y="5252297"/>
            <a:ext cx="600270" cy="3654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3" name="Left-Right Arrow 12"/>
          <p:cNvSpPr/>
          <p:nvPr/>
        </p:nvSpPr>
        <p:spPr>
          <a:xfrm rot="2253636">
            <a:off x="7374621" y="3193962"/>
            <a:ext cx="600270" cy="3654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Left-Right Arrow 13"/>
          <p:cNvSpPr/>
          <p:nvPr/>
        </p:nvSpPr>
        <p:spPr>
          <a:xfrm rot="19931700">
            <a:off x="7170595" y="5034134"/>
            <a:ext cx="600270" cy="3654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3471" y="-789691"/>
            <a:ext cx="6065056" cy="3411594"/>
          </a:xfrm>
          <a:prstGeom prst="rect">
            <a:avLst/>
          </a:prstGeom>
        </p:spPr>
      </p:pic>
      <p:cxnSp>
        <p:nvCxnSpPr>
          <p:cNvPr id="21" name="Straight Connector 20"/>
          <p:cNvCxnSpPr/>
          <p:nvPr/>
        </p:nvCxnSpPr>
        <p:spPr>
          <a:xfrm>
            <a:off x="0" y="1782147"/>
            <a:ext cx="12192000" cy="9332"/>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2105028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909" y="2062938"/>
            <a:ext cx="6108933" cy="4752254"/>
          </a:xfrm>
          <a:prstGeom prst="rect">
            <a:avLst/>
          </a:prstGeom>
        </p:spPr>
      </p:pic>
      <p:sp>
        <p:nvSpPr>
          <p:cNvPr id="11" name="Oval 10"/>
          <p:cNvSpPr/>
          <p:nvPr/>
        </p:nvSpPr>
        <p:spPr>
          <a:xfrm>
            <a:off x="401216" y="2855167"/>
            <a:ext cx="2612572" cy="26032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50" dirty="0" smtClean="0">
              <a:solidFill>
                <a:schemeClr val="bg1"/>
              </a:solidFill>
              <a:latin typeface="Century" panose="02040604050505020304" pitchFamily="18" charset="0"/>
            </a:endParaRPr>
          </a:p>
          <a:p>
            <a:pPr algn="ctr"/>
            <a:r>
              <a:rPr lang="en-US" sz="1550" dirty="0" smtClean="0">
                <a:solidFill>
                  <a:schemeClr val="bg1"/>
                </a:solidFill>
                <a:latin typeface="Century" panose="02040604050505020304" pitchFamily="18" charset="0"/>
              </a:rPr>
              <a:t>73</a:t>
            </a:r>
            <a:r>
              <a:rPr lang="en-US" sz="1550" dirty="0">
                <a:solidFill>
                  <a:schemeClr val="bg1"/>
                </a:solidFill>
                <a:latin typeface="Century" panose="02040604050505020304" pitchFamily="18" charset="0"/>
              </a:rPr>
              <a:t>% of bills </a:t>
            </a:r>
            <a:r>
              <a:rPr lang="en-US" sz="1550" dirty="0" smtClean="0">
                <a:solidFill>
                  <a:schemeClr val="bg1"/>
                </a:solidFill>
                <a:latin typeface="Century" panose="02040604050505020304" pitchFamily="18" charset="0"/>
              </a:rPr>
              <a:t>show usage of </a:t>
            </a:r>
            <a:r>
              <a:rPr lang="en-US" sz="1550" dirty="0">
                <a:solidFill>
                  <a:schemeClr val="bg1"/>
                </a:solidFill>
                <a:latin typeface="Century" panose="02040604050505020304" pitchFamily="18" charset="0"/>
              </a:rPr>
              <a:t>5,000 </a:t>
            </a:r>
            <a:r>
              <a:rPr lang="en-US" sz="1550" dirty="0" smtClean="0">
                <a:solidFill>
                  <a:schemeClr val="bg1"/>
                </a:solidFill>
                <a:latin typeface="Century" panose="02040604050505020304" pitchFamily="18" charset="0"/>
              </a:rPr>
              <a:t>gallons per month</a:t>
            </a:r>
          </a:p>
          <a:p>
            <a:pPr algn="ctr"/>
            <a:r>
              <a:rPr lang="en-US" sz="1550" dirty="0" smtClean="0">
                <a:solidFill>
                  <a:schemeClr val="bg1"/>
                </a:solidFill>
                <a:latin typeface="Century" panose="02040604050505020304" pitchFamily="18" charset="0"/>
              </a:rPr>
              <a:t>or less. The average water bill increase in this bracket is $3.93.</a:t>
            </a:r>
            <a:endParaRPr lang="en-US" sz="1550" dirty="0">
              <a:solidFill>
                <a:schemeClr val="bg1"/>
              </a:solidFill>
              <a:latin typeface="Century" panose="02040604050505020304" pitchFamily="18" charset="0"/>
            </a:endParaRPr>
          </a:p>
          <a:p>
            <a:pPr algn="ctr"/>
            <a:endParaRPr lang="en-US" sz="1550" dirty="0"/>
          </a:p>
        </p:txBody>
      </p:sp>
      <p:cxnSp>
        <p:nvCxnSpPr>
          <p:cNvPr id="15" name="Straight Arrow Connector 14"/>
          <p:cNvCxnSpPr/>
          <p:nvPr/>
        </p:nvCxnSpPr>
        <p:spPr>
          <a:xfrm flipH="1">
            <a:off x="9140891" y="2732813"/>
            <a:ext cx="2612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353875" y="2609702"/>
            <a:ext cx="777777" cy="276999"/>
          </a:xfrm>
          <a:prstGeom prst="rect">
            <a:avLst/>
          </a:prstGeom>
          <a:noFill/>
        </p:spPr>
        <p:txBody>
          <a:bodyPr wrap="none" rtlCol="0">
            <a:spAutoFit/>
          </a:bodyPr>
          <a:lstStyle/>
          <a:p>
            <a:r>
              <a:rPr lang="en-US" sz="1200" dirty="0" smtClean="0">
                <a:solidFill>
                  <a:schemeClr val="accent1">
                    <a:lumMod val="75000"/>
                  </a:schemeClr>
                </a:solidFill>
                <a:latin typeface="Adobe Gothic Std B" panose="020B0800000000000000" pitchFamily="34" charset="-128"/>
                <a:ea typeface="Adobe Gothic Std B" panose="020B0800000000000000" pitchFamily="34" charset="-128"/>
              </a:rPr>
              <a:t>Base fee</a:t>
            </a:r>
            <a:endParaRPr lang="en-US" sz="1200" dirty="0">
              <a:solidFill>
                <a:schemeClr val="accent1">
                  <a:lumMod val="75000"/>
                </a:schemeClr>
              </a:solidFill>
              <a:latin typeface="Adobe Gothic Std B" panose="020B0800000000000000" pitchFamily="34" charset="-128"/>
              <a:ea typeface="Adobe Gothic Std B" panose="020B0800000000000000" pitchFamily="34" charset="-128"/>
            </a:endParaRPr>
          </a:p>
        </p:txBody>
      </p:sp>
      <p:sp>
        <p:nvSpPr>
          <p:cNvPr id="2" name="TextBox 1"/>
          <p:cNvSpPr txBox="1"/>
          <p:nvPr/>
        </p:nvSpPr>
        <p:spPr>
          <a:xfrm>
            <a:off x="9227126" y="1739773"/>
            <a:ext cx="2637753" cy="323165"/>
          </a:xfrm>
          <a:prstGeom prst="rect">
            <a:avLst/>
          </a:prstGeom>
          <a:noFill/>
        </p:spPr>
        <p:txBody>
          <a:bodyPr wrap="square" rtlCol="0">
            <a:spAutoFit/>
          </a:bodyPr>
          <a:lstStyle/>
          <a:p>
            <a:r>
              <a:rPr lang="en-US" sz="1500" dirty="0" smtClean="0">
                <a:solidFill>
                  <a:srgbClr val="C00000"/>
                </a:solidFill>
                <a:latin typeface="Arial Narrow" panose="020B0606020202030204" pitchFamily="34" charset="0"/>
              </a:rPr>
              <a:t>(Residential Proposed Rate Chart)</a:t>
            </a:r>
            <a:endParaRPr lang="en-US" sz="1500"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39457009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9" name="Title 1"/>
          <p:cNvSpPr>
            <a:spLocks noGrp="1"/>
          </p:cNvSpPr>
          <p:nvPr>
            <p:ph type="title"/>
          </p:nvPr>
        </p:nvSpPr>
        <p:spPr>
          <a:xfrm>
            <a:off x="634480" y="6027575"/>
            <a:ext cx="4823926" cy="553058"/>
          </a:xfrm>
        </p:spPr>
        <p:txBody>
          <a:bodyPr>
            <a:noAutofit/>
          </a:bodyPr>
          <a:lstStyle/>
          <a:p>
            <a:r>
              <a:rPr lang="en-US" sz="1350" dirty="0" smtClean="0">
                <a:solidFill>
                  <a:srgbClr val="C00000"/>
                </a:solidFill>
                <a:latin typeface="Century" panose="02040604050505020304" pitchFamily="18" charset="0"/>
              </a:rPr>
              <a:t>Average = $12.42</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Existing = $7.50 (36% below)</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Proposed = $9.30 (19% below)</a:t>
            </a:r>
            <a:endParaRPr lang="en-US" sz="1350" dirty="0"/>
          </a:p>
        </p:txBody>
      </p:sp>
      <p:sp>
        <p:nvSpPr>
          <p:cNvPr id="11" name="Title 1"/>
          <p:cNvSpPr txBox="1">
            <a:spLocks/>
          </p:cNvSpPr>
          <p:nvPr/>
        </p:nvSpPr>
        <p:spPr>
          <a:xfrm>
            <a:off x="6466609" y="6027575"/>
            <a:ext cx="4823926" cy="553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50" dirty="0" smtClean="0">
                <a:solidFill>
                  <a:srgbClr val="C00000"/>
                </a:solidFill>
                <a:latin typeface="Century" panose="02040604050505020304" pitchFamily="18" charset="0"/>
              </a:rPr>
              <a:t>Average = $5.00</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Existing = $3.35 (31% below)</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Proposed = $4.20 (7% below)</a:t>
            </a:r>
            <a:endParaRPr lang="en-US" sz="1350" dirty="0"/>
          </a:p>
        </p:txBody>
      </p:sp>
      <p:graphicFrame>
        <p:nvGraphicFramePr>
          <p:cNvPr id="13" name="Chart 12"/>
          <p:cNvGraphicFramePr>
            <a:graphicFrameLocks/>
          </p:cNvGraphicFramePr>
          <p:nvPr>
            <p:extLst>
              <p:ext uri="{D42A27DB-BD31-4B8C-83A1-F6EECF244321}">
                <p14:modId xmlns:p14="http://schemas.microsoft.com/office/powerpoint/2010/main" val="1840306133"/>
              </p:ext>
            </p:extLst>
          </p:nvPr>
        </p:nvGraphicFramePr>
        <p:xfrm>
          <a:off x="681136" y="2125988"/>
          <a:ext cx="5564215" cy="37723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981267727"/>
              </p:ext>
            </p:extLst>
          </p:nvPr>
        </p:nvGraphicFramePr>
        <p:xfrm>
          <a:off x="6466609" y="2125986"/>
          <a:ext cx="5044253" cy="37723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95424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9" name="Title 1"/>
          <p:cNvSpPr>
            <a:spLocks noGrp="1"/>
          </p:cNvSpPr>
          <p:nvPr>
            <p:ph type="title"/>
          </p:nvPr>
        </p:nvSpPr>
        <p:spPr>
          <a:xfrm>
            <a:off x="522514" y="5318449"/>
            <a:ext cx="3433663" cy="1262184"/>
          </a:xfrm>
        </p:spPr>
        <p:txBody>
          <a:bodyPr>
            <a:normAutofit/>
          </a:bodyPr>
          <a:lstStyle/>
          <a:p>
            <a:pPr algn="ctr"/>
            <a:r>
              <a:rPr lang="en-US" sz="1600" dirty="0" smtClean="0">
                <a:solidFill>
                  <a:srgbClr val="C00000"/>
                </a:solidFill>
                <a:latin typeface="Century" panose="02040604050505020304" pitchFamily="18" charset="0"/>
              </a:rPr>
              <a:t>If the proposition were to pass, Norman’s water rates would still be more affordable in comparison to the average rates of peer cities.</a:t>
            </a:r>
            <a:endParaRPr lang="en-US" sz="1600" dirty="0"/>
          </a:p>
        </p:txBody>
      </p:sp>
      <p:graphicFrame>
        <p:nvGraphicFramePr>
          <p:cNvPr id="10" name="Table 9"/>
          <p:cNvGraphicFramePr>
            <a:graphicFrameLocks noGrp="1"/>
          </p:cNvGraphicFramePr>
          <p:nvPr>
            <p:extLst>
              <p:ext uri="{D42A27DB-BD31-4B8C-83A1-F6EECF244321}">
                <p14:modId xmlns:p14="http://schemas.microsoft.com/office/powerpoint/2010/main" val="169538465"/>
              </p:ext>
            </p:extLst>
          </p:nvPr>
        </p:nvGraphicFramePr>
        <p:xfrm>
          <a:off x="550507" y="2248679"/>
          <a:ext cx="3526971" cy="1330080"/>
        </p:xfrm>
        <a:graphic>
          <a:graphicData uri="http://schemas.openxmlformats.org/drawingml/2006/table">
            <a:tbl>
              <a:tblPr/>
              <a:tblGrid>
                <a:gridCol w="1917291">
                  <a:extLst>
                    <a:ext uri="{9D8B030D-6E8A-4147-A177-3AD203B41FA5}">
                      <a16:colId xmlns:a16="http://schemas.microsoft.com/office/drawing/2014/main" val="1009675813"/>
                    </a:ext>
                  </a:extLst>
                </a:gridCol>
                <a:gridCol w="1609680">
                  <a:extLst>
                    <a:ext uri="{9D8B030D-6E8A-4147-A177-3AD203B41FA5}">
                      <a16:colId xmlns:a16="http://schemas.microsoft.com/office/drawing/2014/main" val="2492000307"/>
                    </a:ext>
                  </a:extLst>
                </a:gridCol>
              </a:tblGrid>
              <a:tr h="298580">
                <a:tc gridSpan="2">
                  <a:txBody>
                    <a:bodyPr/>
                    <a:lstStyle/>
                    <a:p>
                      <a:pPr algn="l" fontAlgn="b"/>
                      <a:r>
                        <a:rPr lang="en-US" sz="1400" b="0" i="0" u="none" strike="noStrike" dirty="0">
                          <a:solidFill>
                            <a:srgbClr val="000000"/>
                          </a:solidFill>
                          <a:effectLst/>
                          <a:latin typeface="Calibri" panose="020F0502020204030204" pitchFamily="34" charset="0"/>
                        </a:rPr>
                        <a:t>Existing Rates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07914806"/>
                  </a:ext>
                </a:extLst>
              </a:tr>
              <a:tr h="298580">
                <a:tc>
                  <a:txBody>
                    <a:bodyPr/>
                    <a:lstStyle/>
                    <a:p>
                      <a:pPr algn="l" fontAlgn="b"/>
                      <a:r>
                        <a:rPr lang="en-US" sz="1400" b="0" i="0" u="none" strike="noStrike" dirty="0" smtClean="0">
                          <a:solidFill>
                            <a:srgbClr val="000000"/>
                          </a:solidFill>
                          <a:effectLst/>
                          <a:latin typeface="Calibri" panose="020F0502020204030204" pitchFamily="34" charset="0"/>
                        </a:rPr>
                        <a:t>Peer City</a:t>
                      </a:r>
                      <a:r>
                        <a:rPr lang="en-US" sz="1400" b="0" i="0" u="none" strike="noStrike" baseline="0" dirty="0" smtClean="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Average</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   </a:t>
                      </a:r>
                      <a:r>
                        <a:rPr lang="en-US" sz="1400" b="0" i="0" u="none" strike="noStrike" dirty="0" smtClean="0">
                          <a:solidFill>
                            <a:srgbClr val="000000"/>
                          </a:solidFill>
                          <a:effectLst/>
                          <a:latin typeface="Calibri" panose="020F0502020204030204" pitchFamily="34" charset="0"/>
                        </a:rPr>
                        <a:t>34.58 </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0891056"/>
                  </a:ext>
                </a:extLst>
              </a:tr>
              <a:tr h="298580">
                <a:tc>
                  <a:txBody>
                    <a:bodyPr/>
                    <a:lstStyle/>
                    <a:p>
                      <a:pPr algn="l" fontAlgn="b"/>
                      <a:r>
                        <a:rPr lang="en-US" sz="1400" b="0" i="0" u="none" strike="noStrike" dirty="0">
                          <a:solidFill>
                            <a:srgbClr val="000000"/>
                          </a:solidFill>
                          <a:effectLst/>
                          <a:latin typeface="Calibri" panose="020F0502020204030204" pitchFamily="34" charset="0"/>
                        </a:rPr>
                        <a:t>Norman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  </a:t>
                      </a:r>
                      <a:r>
                        <a:rPr lang="en-US" sz="1400" b="0" i="0" u="none" strike="noStrike" baseline="0" dirty="0" smtClean="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24.25 </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662909"/>
                  </a:ext>
                </a:extLst>
              </a:tr>
              <a:tr h="298580">
                <a:tc>
                  <a:txBody>
                    <a:bodyPr/>
                    <a:lstStyle/>
                    <a:p>
                      <a:pPr algn="l" fontAlgn="b"/>
                      <a:r>
                        <a:rPr lang="en-US" sz="1400" b="0" i="0" u="none" strike="noStrike" dirty="0" smtClean="0">
                          <a:solidFill>
                            <a:srgbClr val="000000"/>
                          </a:solidFill>
                          <a:effectLst/>
                          <a:latin typeface="Calibri" panose="020F0502020204030204" pitchFamily="34" charset="0"/>
                        </a:rPr>
                        <a:t>Extent to which Norman is below average</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smtClean="0">
                          <a:solidFill>
                            <a:srgbClr val="000000"/>
                          </a:solidFill>
                          <a:effectLst/>
                          <a:latin typeface="Calibri" panose="020F0502020204030204" pitchFamily="34" charset="0"/>
                        </a:rPr>
                        <a:t>    - 30%</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456812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873292530"/>
              </p:ext>
            </p:extLst>
          </p:nvPr>
        </p:nvGraphicFramePr>
        <p:xfrm>
          <a:off x="550507" y="3790950"/>
          <a:ext cx="3480317" cy="1316664"/>
        </p:xfrm>
        <a:graphic>
          <a:graphicData uri="http://schemas.openxmlformats.org/drawingml/2006/table">
            <a:tbl>
              <a:tblPr/>
              <a:tblGrid>
                <a:gridCol w="1866256">
                  <a:extLst>
                    <a:ext uri="{9D8B030D-6E8A-4147-A177-3AD203B41FA5}">
                      <a16:colId xmlns:a16="http://schemas.microsoft.com/office/drawing/2014/main" val="398940609"/>
                    </a:ext>
                  </a:extLst>
                </a:gridCol>
                <a:gridCol w="1614061">
                  <a:extLst>
                    <a:ext uri="{9D8B030D-6E8A-4147-A177-3AD203B41FA5}">
                      <a16:colId xmlns:a16="http://schemas.microsoft.com/office/drawing/2014/main" val="1534811954"/>
                    </a:ext>
                  </a:extLst>
                </a:gridCol>
              </a:tblGrid>
              <a:tr h="294108">
                <a:tc gridSpan="2">
                  <a:txBody>
                    <a:bodyPr/>
                    <a:lstStyle/>
                    <a:p>
                      <a:pPr algn="l" fontAlgn="b"/>
                      <a:r>
                        <a:rPr lang="en-US" sz="1400" b="0" i="0" u="none" strike="noStrike" dirty="0">
                          <a:solidFill>
                            <a:srgbClr val="000000"/>
                          </a:solidFill>
                          <a:effectLst/>
                          <a:latin typeface="Calibri" panose="020F0502020204030204" pitchFamily="34" charset="0"/>
                        </a:rPr>
                        <a:t>Proposed Rates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598944270"/>
                  </a:ext>
                </a:extLst>
              </a:tr>
              <a:tr h="294108">
                <a:tc>
                  <a:txBody>
                    <a:bodyPr/>
                    <a:lstStyle/>
                    <a:p>
                      <a:pPr algn="l" fontAlgn="b"/>
                      <a:r>
                        <a:rPr lang="en-US" sz="1400" b="0" i="0" u="none" strike="noStrike" dirty="0" smtClean="0">
                          <a:solidFill>
                            <a:srgbClr val="000000"/>
                          </a:solidFill>
                          <a:effectLst/>
                          <a:latin typeface="Calibri" panose="020F0502020204030204" pitchFamily="34" charset="0"/>
                        </a:rPr>
                        <a:t>Peer City Average</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   </a:t>
                      </a:r>
                      <a:r>
                        <a:rPr lang="en-US" sz="1400" b="0" i="0" u="none" strike="noStrike" dirty="0" smtClean="0">
                          <a:solidFill>
                            <a:srgbClr val="000000"/>
                          </a:solidFill>
                          <a:effectLst/>
                          <a:latin typeface="Calibri" panose="020F0502020204030204" pitchFamily="34" charset="0"/>
                        </a:rPr>
                        <a:t>34.58 </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8271671"/>
                  </a:ext>
                </a:extLst>
              </a:tr>
              <a:tr h="294108">
                <a:tc>
                  <a:txBody>
                    <a:bodyPr/>
                    <a:lstStyle/>
                    <a:p>
                      <a:pPr algn="l" fontAlgn="b"/>
                      <a:r>
                        <a:rPr lang="en-US" sz="1400" b="0" i="0" u="none" strike="noStrike" dirty="0">
                          <a:solidFill>
                            <a:srgbClr val="000000"/>
                          </a:solidFill>
                          <a:effectLst/>
                          <a:latin typeface="Calibri" panose="020F0502020204030204" pitchFamily="34" charset="0"/>
                        </a:rPr>
                        <a:t>Norman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   </a:t>
                      </a:r>
                      <a:r>
                        <a:rPr lang="en-US" sz="1400" b="0" i="0" u="none" strike="noStrike" dirty="0" smtClean="0">
                          <a:solidFill>
                            <a:srgbClr val="000000"/>
                          </a:solidFill>
                          <a:effectLst/>
                          <a:latin typeface="Calibri" panose="020F0502020204030204" pitchFamily="34" charset="0"/>
                        </a:rPr>
                        <a:t>30.30 </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9133842"/>
                  </a:ext>
                </a:extLst>
              </a:tr>
              <a:tr h="294108">
                <a:tc>
                  <a:txBody>
                    <a:bodyPr/>
                    <a:lstStyle/>
                    <a:p>
                      <a:pPr algn="l" fontAlgn="b"/>
                      <a:r>
                        <a:rPr lang="en-US" sz="1400" b="0" i="0" u="none" strike="noStrike" dirty="0" smtClean="0">
                          <a:solidFill>
                            <a:srgbClr val="000000"/>
                          </a:solidFill>
                          <a:effectLst/>
                          <a:latin typeface="Calibri" panose="020F0502020204030204" pitchFamily="34" charset="0"/>
                        </a:rPr>
                        <a:t>Extent to which Norman is below average</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smtClean="0">
                          <a:solidFill>
                            <a:srgbClr val="000000"/>
                          </a:solidFill>
                          <a:effectLst/>
                          <a:latin typeface="Calibri" panose="020F0502020204030204" pitchFamily="34" charset="0"/>
                        </a:rPr>
                        <a:t>    - 12%</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0011518"/>
                  </a:ext>
                </a:extLst>
              </a:tr>
            </a:tbl>
          </a:graphicData>
        </a:graphic>
      </p:graphicFrame>
      <p:graphicFrame>
        <p:nvGraphicFramePr>
          <p:cNvPr id="13" name="Chart 12"/>
          <p:cNvGraphicFramePr>
            <a:graphicFrameLocks/>
          </p:cNvGraphicFramePr>
          <p:nvPr>
            <p:extLst>
              <p:ext uri="{D42A27DB-BD31-4B8C-83A1-F6EECF244321}">
                <p14:modId xmlns:p14="http://schemas.microsoft.com/office/powerpoint/2010/main" val="977125817"/>
              </p:ext>
            </p:extLst>
          </p:nvPr>
        </p:nvGraphicFramePr>
        <p:xfrm>
          <a:off x="4462272" y="2248679"/>
          <a:ext cx="5695653" cy="43319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31154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649" y="2556588"/>
            <a:ext cx="10515600" cy="4133460"/>
          </a:xfrm>
        </p:spPr>
        <p:txBody>
          <a:bodyPr>
            <a:normAutofit/>
          </a:bodyPr>
          <a:lstStyle/>
          <a:p>
            <a:pPr marL="0" indent="0" algn="ctr">
              <a:lnSpc>
                <a:spcPct val="100000"/>
              </a:lnSpc>
              <a:spcBef>
                <a:spcPts val="600"/>
              </a:spcBef>
              <a:buNone/>
            </a:pPr>
            <a:r>
              <a:rPr lang="en-US" sz="3600" b="1" dirty="0" smtClean="0">
                <a:solidFill>
                  <a:srgbClr val="C00000"/>
                </a:solidFill>
                <a:latin typeface="Century" panose="02040604050505020304" pitchFamily="18" charset="0"/>
              </a:rPr>
              <a:t>Commercial Rates </a:t>
            </a:r>
            <a:r>
              <a:rPr lang="en-US" sz="3600" dirty="0" smtClean="0">
                <a:latin typeface="Century" panose="02040604050505020304" pitchFamily="18" charset="0"/>
              </a:rPr>
              <a:t>were modified in 2015 to a tiered structure for commercial customers.</a:t>
            </a:r>
          </a:p>
          <a:p>
            <a:pPr marL="0" indent="0" algn="ctr">
              <a:lnSpc>
                <a:spcPct val="100000"/>
              </a:lnSpc>
              <a:spcBef>
                <a:spcPts val="600"/>
              </a:spcBef>
              <a:buNone/>
            </a:pPr>
            <a:endParaRPr lang="en-US" sz="3600" b="1" dirty="0">
              <a:latin typeface="Century" panose="02040604050505020304" pitchFamily="18" charset="0"/>
            </a:endParaRPr>
          </a:p>
          <a:p>
            <a:pPr marL="0" indent="0" algn="ctr">
              <a:lnSpc>
                <a:spcPct val="100000"/>
              </a:lnSpc>
              <a:spcBef>
                <a:spcPts val="600"/>
              </a:spcBef>
              <a:buNone/>
            </a:pPr>
            <a:r>
              <a:rPr lang="en-US" sz="3600" b="1" dirty="0" smtClean="0">
                <a:solidFill>
                  <a:srgbClr val="C00000"/>
                </a:solidFill>
                <a:latin typeface="Century" panose="02040604050505020304" pitchFamily="18" charset="0"/>
              </a:rPr>
              <a:t>AWC</a:t>
            </a:r>
            <a:r>
              <a:rPr lang="en-US" sz="3600" b="1" dirty="0" smtClean="0">
                <a:latin typeface="Century" panose="02040604050505020304" pitchFamily="18" charset="0"/>
              </a:rPr>
              <a:t> = </a:t>
            </a:r>
            <a:r>
              <a:rPr lang="en-US" sz="3600" dirty="0" smtClean="0">
                <a:latin typeface="Century" panose="02040604050505020304" pitchFamily="18" charset="0"/>
              </a:rPr>
              <a:t>Average winter consumption; billed water usage during December – February.</a:t>
            </a:r>
            <a:endParaRPr lang="en-US" sz="3600" dirty="0">
              <a:latin typeface="Century" panose="020406040505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1390264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546448017"/>
              </p:ext>
            </p:extLst>
          </p:nvPr>
        </p:nvGraphicFramePr>
        <p:xfrm>
          <a:off x="1596980" y="2337877"/>
          <a:ext cx="8693240" cy="3679995"/>
        </p:xfrm>
        <a:graphic>
          <a:graphicData uri="http://schemas.openxmlformats.org/drawingml/2006/table">
            <a:tbl>
              <a:tblPr firstRow="1" firstCol="1" bandRow="1">
                <a:tableStyleId>{5C22544A-7EE6-4342-B048-85BDC9FD1C3A}</a:tableStyleId>
              </a:tblPr>
              <a:tblGrid>
                <a:gridCol w="3005641">
                  <a:extLst>
                    <a:ext uri="{9D8B030D-6E8A-4147-A177-3AD203B41FA5}">
                      <a16:colId xmlns:a16="http://schemas.microsoft.com/office/drawing/2014/main" val="3488823717"/>
                    </a:ext>
                  </a:extLst>
                </a:gridCol>
                <a:gridCol w="3005641">
                  <a:extLst>
                    <a:ext uri="{9D8B030D-6E8A-4147-A177-3AD203B41FA5}">
                      <a16:colId xmlns:a16="http://schemas.microsoft.com/office/drawing/2014/main" val="4207269284"/>
                    </a:ext>
                  </a:extLst>
                </a:gridCol>
                <a:gridCol w="2681958">
                  <a:extLst>
                    <a:ext uri="{9D8B030D-6E8A-4147-A177-3AD203B41FA5}">
                      <a16:colId xmlns:a16="http://schemas.microsoft.com/office/drawing/2014/main" val="3951482516"/>
                    </a:ext>
                  </a:extLst>
                </a:gridCol>
              </a:tblGrid>
              <a:tr h="760303">
                <a:tc>
                  <a:txBody>
                    <a:bodyPr/>
                    <a:lstStyle/>
                    <a:p>
                      <a:pPr marL="0" marR="0">
                        <a:spcBef>
                          <a:spcPts val="0"/>
                        </a:spcBef>
                        <a:spcAft>
                          <a:spcPts val="0"/>
                        </a:spcAft>
                      </a:pPr>
                      <a:r>
                        <a:rPr lang="en-US" sz="2000" dirty="0">
                          <a:effectLst/>
                        </a:rPr>
                        <a:t>Description</a:t>
                      </a:r>
                      <a:endParaRPr lang="en-US" sz="2000" dirty="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2000">
                          <a:effectLst/>
                        </a:rPr>
                        <a:t>Existing Rates</a:t>
                      </a:r>
                      <a:endParaRPr lang="en-US" sz="200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2000" dirty="0">
                          <a:effectLst/>
                        </a:rPr>
                        <a:t>Proposed Rates</a:t>
                      </a:r>
                      <a:endParaRPr lang="en-US" sz="2000" dirty="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374951839"/>
                  </a:ext>
                </a:extLst>
              </a:tr>
              <a:tr h="481292">
                <a:tc gridSpan="3">
                  <a:txBody>
                    <a:bodyPr/>
                    <a:lstStyle/>
                    <a:p>
                      <a:pPr marL="0" marR="0">
                        <a:spcBef>
                          <a:spcPts val="0"/>
                        </a:spcBef>
                        <a:spcAft>
                          <a:spcPts val="0"/>
                        </a:spcAft>
                      </a:pPr>
                      <a:r>
                        <a:rPr lang="en-US" sz="2000" dirty="0">
                          <a:effectLst/>
                        </a:rPr>
                        <a:t>Monthly Service Charge, $ per </a:t>
                      </a:r>
                      <a:r>
                        <a:rPr lang="en-US" sz="2000" dirty="0" smtClean="0">
                          <a:effectLst/>
                        </a:rPr>
                        <a:t>bill*</a:t>
                      </a:r>
                      <a:endParaRPr lang="en-US" sz="2000" dirty="0">
                        <a:effectLst/>
                        <a:latin typeface="Calibri" panose="020F0502020204030204" pitchFamily="34" charset="0"/>
                        <a:ea typeface="Calibri" panose="020F0502020204030204" pitchFamily="34" charset="0"/>
                      </a:endParaRPr>
                    </a:p>
                  </a:txBody>
                  <a:tcPr marT="91440" marB="9144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2780577"/>
                  </a:ext>
                </a:extLst>
              </a:tr>
              <a:tr h="481292">
                <a:tc>
                  <a:txBody>
                    <a:bodyPr/>
                    <a:lstStyle/>
                    <a:p>
                      <a:pPr marL="0" marR="0">
                        <a:spcBef>
                          <a:spcPts val="0"/>
                        </a:spcBef>
                        <a:spcAft>
                          <a:spcPts val="0"/>
                        </a:spcAft>
                      </a:pPr>
                      <a:r>
                        <a:rPr lang="en-US" sz="2000" dirty="0">
                          <a:effectLst/>
                        </a:rPr>
                        <a:t>All Customers</a:t>
                      </a:r>
                      <a:endParaRPr lang="en-US" sz="2000" dirty="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dirty="0" smtClean="0">
                          <a:effectLst/>
                        </a:rPr>
                        <a:t>$6.00</a:t>
                      </a:r>
                      <a:endParaRPr lang="en-US" sz="2000" dirty="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b="1" dirty="0" smtClean="0">
                          <a:effectLst/>
                        </a:rPr>
                        <a:t>$7.80</a:t>
                      </a:r>
                      <a:endParaRPr lang="en-US" sz="2000" b="1" dirty="0">
                        <a:effectLst/>
                        <a:latin typeface="Calibri" panose="020F0502020204030204" pitchFamily="34" charset="0"/>
                        <a:ea typeface="Calibri" panose="020F0502020204030204" pitchFamily="34" charset="0"/>
                      </a:endParaRPr>
                    </a:p>
                  </a:txBody>
                  <a:tcPr marT="91440" marB="91440" anchor="ctr"/>
                </a:tc>
                <a:extLst>
                  <a:ext uri="{0D108BD9-81ED-4DB2-BD59-A6C34878D82A}">
                    <a16:rowId xmlns:a16="http://schemas.microsoft.com/office/drawing/2014/main" val="164407794"/>
                  </a:ext>
                </a:extLst>
              </a:tr>
              <a:tr h="481292">
                <a:tc gridSpan="3">
                  <a:txBody>
                    <a:bodyPr/>
                    <a:lstStyle/>
                    <a:p>
                      <a:pPr marL="0" marR="0">
                        <a:spcBef>
                          <a:spcPts val="0"/>
                        </a:spcBef>
                        <a:spcAft>
                          <a:spcPts val="0"/>
                        </a:spcAft>
                      </a:pPr>
                      <a:r>
                        <a:rPr lang="en-US" sz="2000" dirty="0">
                          <a:effectLst/>
                        </a:rPr>
                        <a:t>Volume Rates, $ per 1,000 gallons</a:t>
                      </a:r>
                      <a:endParaRPr lang="en-US" sz="2000" b="1" dirty="0">
                        <a:effectLst/>
                        <a:latin typeface="Calibri" panose="020F0502020204030204" pitchFamily="34" charset="0"/>
                        <a:ea typeface="Calibri" panose="020F0502020204030204" pitchFamily="34" charset="0"/>
                      </a:endParaRPr>
                    </a:p>
                  </a:txBody>
                  <a:tcPr marT="91440" marB="9144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8596960"/>
                  </a:ext>
                </a:extLst>
              </a:tr>
              <a:tr h="481292">
                <a:tc>
                  <a:txBody>
                    <a:bodyPr/>
                    <a:lstStyle/>
                    <a:p>
                      <a:pPr marL="0" marR="0">
                        <a:spcBef>
                          <a:spcPts val="0"/>
                        </a:spcBef>
                        <a:spcAft>
                          <a:spcPts val="0"/>
                        </a:spcAft>
                      </a:pPr>
                      <a:r>
                        <a:rPr lang="en-US" sz="2000" dirty="0" smtClean="0">
                          <a:effectLst/>
                          <a:latin typeface="Calibri" panose="020F0502020204030204" pitchFamily="34" charset="0"/>
                          <a:ea typeface="Calibri" panose="020F0502020204030204" pitchFamily="34" charset="0"/>
                        </a:rPr>
                        <a:t>AWC</a:t>
                      </a:r>
                      <a:r>
                        <a:rPr lang="en-US" sz="2000" baseline="0" dirty="0" smtClean="0">
                          <a:effectLst/>
                          <a:latin typeface="Calibri" panose="020F0502020204030204" pitchFamily="34" charset="0"/>
                          <a:ea typeface="Calibri" panose="020F0502020204030204" pitchFamily="34" charset="0"/>
                        </a:rPr>
                        <a:t> or Less</a:t>
                      </a:r>
                      <a:endParaRPr lang="en-US" sz="2000" dirty="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dirty="0">
                          <a:effectLst/>
                        </a:rPr>
                        <a:t>$</a:t>
                      </a:r>
                      <a:r>
                        <a:rPr lang="en-US" sz="2000" dirty="0" smtClean="0">
                          <a:effectLst/>
                        </a:rPr>
                        <a:t>3.80</a:t>
                      </a:r>
                      <a:endParaRPr lang="en-US" sz="2000" dirty="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b="1" dirty="0">
                          <a:effectLst/>
                        </a:rPr>
                        <a:t>$</a:t>
                      </a:r>
                      <a:r>
                        <a:rPr lang="en-US" sz="2000" b="1" dirty="0" smtClean="0">
                          <a:effectLst/>
                        </a:rPr>
                        <a:t>4.35</a:t>
                      </a:r>
                      <a:endParaRPr lang="en-US" sz="2000" b="1" dirty="0">
                        <a:effectLst/>
                        <a:latin typeface="Calibri" panose="020F0502020204030204" pitchFamily="34" charset="0"/>
                        <a:ea typeface="Calibri" panose="020F0502020204030204" pitchFamily="34" charset="0"/>
                      </a:endParaRPr>
                    </a:p>
                  </a:txBody>
                  <a:tcPr marT="91440" marB="91440" anchor="ctr"/>
                </a:tc>
                <a:extLst>
                  <a:ext uri="{0D108BD9-81ED-4DB2-BD59-A6C34878D82A}">
                    <a16:rowId xmlns:a16="http://schemas.microsoft.com/office/drawing/2014/main" val="3769236375"/>
                  </a:ext>
                </a:extLst>
              </a:tr>
              <a:tr h="481292">
                <a:tc>
                  <a:txBody>
                    <a:bodyPr/>
                    <a:lstStyle/>
                    <a:p>
                      <a:pPr marL="0" marR="0">
                        <a:spcBef>
                          <a:spcPts val="0"/>
                        </a:spcBef>
                        <a:spcAft>
                          <a:spcPts val="0"/>
                        </a:spcAft>
                      </a:pPr>
                      <a:r>
                        <a:rPr lang="en-US" sz="2000" dirty="0" smtClean="0">
                          <a:effectLst/>
                        </a:rPr>
                        <a:t>Above AWC</a:t>
                      </a:r>
                      <a:endParaRPr lang="en-US" sz="2000" dirty="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dirty="0">
                          <a:effectLst/>
                        </a:rPr>
                        <a:t>$</a:t>
                      </a:r>
                      <a:r>
                        <a:rPr lang="en-US" sz="2000" dirty="0" smtClean="0">
                          <a:effectLst/>
                        </a:rPr>
                        <a:t>4.20</a:t>
                      </a:r>
                      <a:endParaRPr lang="en-US" sz="2000" dirty="0">
                        <a:effectLst/>
                        <a:latin typeface="Calibri" panose="020F0502020204030204" pitchFamily="34" charset="0"/>
                        <a:ea typeface="Calibri" panose="020F0502020204030204" pitchFamily="34" charset="0"/>
                      </a:endParaRPr>
                    </a:p>
                  </a:txBody>
                  <a:tcPr marT="91440" marB="91440" anchor="ctr"/>
                </a:tc>
                <a:tc>
                  <a:txBody>
                    <a:bodyPr/>
                    <a:lstStyle/>
                    <a:p>
                      <a:pPr marL="0" marR="0" algn="ctr">
                        <a:spcBef>
                          <a:spcPts val="0"/>
                        </a:spcBef>
                        <a:spcAft>
                          <a:spcPts val="0"/>
                        </a:spcAft>
                      </a:pPr>
                      <a:r>
                        <a:rPr lang="en-US" sz="2000" b="1" dirty="0" smtClean="0">
                          <a:effectLst/>
                        </a:rPr>
                        <a:t>$4.80</a:t>
                      </a:r>
                      <a:endParaRPr lang="en-US" sz="2000" b="1" dirty="0">
                        <a:effectLst/>
                        <a:latin typeface="Calibri" panose="020F0502020204030204" pitchFamily="34" charset="0"/>
                        <a:ea typeface="Calibri" panose="020F0502020204030204" pitchFamily="34" charset="0"/>
                      </a:endParaRPr>
                    </a:p>
                  </a:txBody>
                  <a:tcPr marT="91440" marB="91440" anchor="ctr"/>
                </a:tc>
                <a:extLst>
                  <a:ext uri="{0D108BD9-81ED-4DB2-BD59-A6C34878D82A}">
                    <a16:rowId xmlns:a16="http://schemas.microsoft.com/office/drawing/2014/main" val="1617277658"/>
                  </a:ext>
                </a:extLst>
              </a:tr>
              <a:tr h="481292">
                <a:tc gridSpan="3">
                  <a:txBody>
                    <a:bodyPr/>
                    <a:lstStyle/>
                    <a:p>
                      <a:pPr marL="0" marR="0">
                        <a:spcBef>
                          <a:spcPts val="0"/>
                        </a:spcBef>
                        <a:spcAft>
                          <a:spcPts val="0"/>
                        </a:spcAft>
                      </a:pPr>
                      <a:r>
                        <a:rPr lang="en-US" sz="1400" i="1" dirty="0" smtClean="0">
                          <a:effectLst/>
                        </a:rPr>
                        <a:t>*Does not include Capital</a:t>
                      </a:r>
                      <a:r>
                        <a:rPr lang="en-US" sz="1400" i="1" baseline="0" dirty="0" smtClean="0">
                          <a:effectLst/>
                        </a:rPr>
                        <a:t> Improvement Charge (CIC) which is 60% of sewer</a:t>
                      </a:r>
                      <a:endParaRPr lang="en-US" sz="1400" i="1" dirty="0">
                        <a:effectLst/>
                        <a:latin typeface="Calibri" panose="020F0502020204030204" pitchFamily="34" charset="0"/>
                        <a:ea typeface="Calibri" panose="020F0502020204030204" pitchFamily="34" charset="0"/>
                      </a:endParaRPr>
                    </a:p>
                  </a:txBody>
                  <a:tcPr marT="91440" marB="91440" anchor="ctr"/>
                </a:tc>
                <a:tc hMerge="1">
                  <a:txBody>
                    <a:bodyPr/>
                    <a:lstStyle/>
                    <a:p>
                      <a:pPr marL="0" marR="0" algn="ctr">
                        <a:spcBef>
                          <a:spcPts val="0"/>
                        </a:spcBef>
                        <a:spcAft>
                          <a:spcPts val="0"/>
                        </a:spcAft>
                      </a:pPr>
                      <a:endParaRPr lang="en-US" sz="2000">
                        <a:effectLst/>
                        <a:latin typeface="Calibri" panose="020F0502020204030204" pitchFamily="34" charset="0"/>
                        <a:ea typeface="Calibri" panose="020F0502020204030204" pitchFamily="34" charset="0"/>
                      </a:endParaRPr>
                    </a:p>
                  </a:txBody>
                  <a:tcPr marT="91440" marB="91440" anchor="ctr"/>
                </a:tc>
                <a:tc hMerge="1">
                  <a:txBody>
                    <a:bodyPr/>
                    <a:lstStyle/>
                    <a:p>
                      <a:pPr marL="0" marR="0" algn="ctr">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T="91440" marB="91440" anchor="ctr"/>
                </a:tc>
                <a:extLst>
                  <a:ext uri="{0D108BD9-81ED-4DB2-BD59-A6C34878D82A}">
                    <a16:rowId xmlns:a16="http://schemas.microsoft.com/office/drawing/2014/main" val="897712802"/>
                  </a:ext>
                </a:extLst>
              </a:tr>
            </a:tbl>
          </a:graphicData>
        </a:graphic>
      </p:graphicFrame>
      <p:sp>
        <p:nvSpPr>
          <p:cNvPr id="6" name="Title 1">
            <a:extLst>
              <a:ext uri="{FF2B5EF4-FFF2-40B4-BE49-F238E27FC236}">
                <a16:creationId xmlns:a16="http://schemas.microsoft.com/office/drawing/2014/main" id="{249239D6-FD4C-4516-856F-5363792420B8}"/>
              </a:ext>
            </a:extLst>
          </p:cNvPr>
          <p:cNvSpPr txBox="1">
            <a:spLocks/>
          </p:cNvSpPr>
          <p:nvPr/>
        </p:nvSpPr>
        <p:spPr>
          <a:xfrm>
            <a:off x="194189" y="1088032"/>
            <a:ext cx="2920072" cy="1249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t>Commercial (FY23)</a:t>
            </a:r>
            <a:endParaRPr lang="en-US" sz="2400" dirty="0"/>
          </a:p>
        </p:txBody>
      </p:sp>
    </p:spTree>
    <p:extLst>
      <p:ext uri="{BB962C8B-B14F-4D97-AF65-F5344CB8AC3E}">
        <p14:creationId xmlns:p14="http://schemas.microsoft.com/office/powerpoint/2010/main" val="1021933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11" name="Oval 10"/>
          <p:cNvSpPr/>
          <p:nvPr/>
        </p:nvSpPr>
        <p:spPr>
          <a:xfrm>
            <a:off x="535390" y="2733870"/>
            <a:ext cx="2383237" cy="3364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latin typeface="Century" panose="02040604050505020304" pitchFamily="18" charset="0"/>
              </a:rPr>
              <a:t>69% of bills show usage of 10,000 gallons per month or less. The average bill increase for these customers would be $4.55 per month.</a:t>
            </a:r>
            <a:endParaRPr lang="en-US" sz="1600" dirty="0"/>
          </a:p>
        </p:txBody>
      </p:sp>
      <p:cxnSp>
        <p:nvCxnSpPr>
          <p:cNvPr id="15" name="Straight Arrow Connector 14"/>
          <p:cNvCxnSpPr/>
          <p:nvPr/>
        </p:nvCxnSpPr>
        <p:spPr>
          <a:xfrm flipH="1">
            <a:off x="9266674" y="2703092"/>
            <a:ext cx="2612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479658" y="2579981"/>
            <a:ext cx="875561" cy="307777"/>
          </a:xfrm>
          <a:prstGeom prst="rect">
            <a:avLst/>
          </a:prstGeom>
          <a:noFill/>
        </p:spPr>
        <p:txBody>
          <a:bodyPr wrap="none" rtlCol="0">
            <a:spAutoFit/>
          </a:bodyPr>
          <a:lstStyle/>
          <a:p>
            <a:r>
              <a:rPr lang="en-US" sz="1400" dirty="0" smtClean="0">
                <a:solidFill>
                  <a:schemeClr val="accent1">
                    <a:lumMod val="75000"/>
                  </a:schemeClr>
                </a:solidFill>
                <a:latin typeface="Adobe Gothic Std B" panose="020B0800000000000000" pitchFamily="34" charset="-128"/>
                <a:ea typeface="Adobe Gothic Std B" panose="020B0800000000000000" pitchFamily="34" charset="-128"/>
              </a:rPr>
              <a:t>Base fee</a:t>
            </a:r>
            <a:endParaRPr lang="en-US" sz="1400" dirty="0">
              <a:solidFill>
                <a:schemeClr val="accent1">
                  <a:lumMod val="75000"/>
                </a:schemeClr>
              </a:solidFill>
              <a:latin typeface="Adobe Gothic Std B" panose="020B0800000000000000" pitchFamily="34" charset="-128"/>
              <a:ea typeface="Adobe Gothic Std B" panose="020B0800000000000000" pitchFamily="34" charset="-128"/>
            </a:endParaRPr>
          </a:p>
        </p:txBody>
      </p:sp>
      <p:sp>
        <p:nvSpPr>
          <p:cNvPr id="10" name="TextBox 9"/>
          <p:cNvSpPr txBox="1"/>
          <p:nvPr/>
        </p:nvSpPr>
        <p:spPr>
          <a:xfrm>
            <a:off x="9227126" y="1739773"/>
            <a:ext cx="2637753" cy="323165"/>
          </a:xfrm>
          <a:prstGeom prst="rect">
            <a:avLst/>
          </a:prstGeom>
          <a:noFill/>
        </p:spPr>
        <p:txBody>
          <a:bodyPr wrap="square" rtlCol="0">
            <a:spAutoFit/>
          </a:bodyPr>
          <a:lstStyle/>
          <a:p>
            <a:r>
              <a:rPr lang="en-US" sz="1500" dirty="0" smtClean="0">
                <a:solidFill>
                  <a:srgbClr val="C00000"/>
                </a:solidFill>
                <a:latin typeface="Arial Narrow" panose="020B0606020202030204" pitchFamily="34" charset="0"/>
              </a:rPr>
              <a:t>(Commercial Proposed Rate Chart)</a:t>
            </a:r>
            <a:endParaRPr lang="en-US" sz="1500" dirty="0">
              <a:solidFill>
                <a:srgbClr val="C00000"/>
              </a:solidFill>
              <a:latin typeface="Arial Narrow" panose="020B0606020202030204" pitchFamily="34" charset="0"/>
            </a:endParaRPr>
          </a:p>
        </p:txBody>
      </p:sp>
      <p:pic>
        <p:nvPicPr>
          <p:cNvPr id="6" name="Picture 5"/>
          <p:cNvPicPr>
            <a:picLocks noChangeAspect="1"/>
          </p:cNvPicPr>
          <p:nvPr/>
        </p:nvPicPr>
        <p:blipFill rotWithShape="1">
          <a:blip r:embed="rId4">
            <a:clrChange>
              <a:clrFrom>
                <a:srgbClr val="D4D4D4"/>
              </a:clrFrom>
              <a:clrTo>
                <a:srgbClr val="D4D4D4">
                  <a:alpha val="0"/>
                </a:srgbClr>
              </a:clrTo>
            </a:clrChange>
          </a:blip>
          <a:srcRect r="4947"/>
          <a:stretch/>
        </p:blipFill>
        <p:spPr>
          <a:xfrm>
            <a:off x="3263749" y="2062938"/>
            <a:ext cx="5636256" cy="4770244"/>
          </a:xfrm>
          <a:prstGeom prst="rect">
            <a:avLst/>
          </a:prstGeom>
        </p:spPr>
      </p:pic>
    </p:spTree>
    <p:extLst>
      <p:ext uri="{BB962C8B-B14F-4D97-AF65-F5344CB8AC3E}">
        <p14:creationId xmlns:p14="http://schemas.microsoft.com/office/powerpoint/2010/main" val="42374322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9" name="Title 1"/>
          <p:cNvSpPr>
            <a:spLocks noGrp="1"/>
          </p:cNvSpPr>
          <p:nvPr>
            <p:ph type="title"/>
          </p:nvPr>
        </p:nvSpPr>
        <p:spPr>
          <a:xfrm>
            <a:off x="1402829" y="5751046"/>
            <a:ext cx="4489435" cy="553058"/>
          </a:xfrm>
        </p:spPr>
        <p:txBody>
          <a:bodyPr>
            <a:noAutofit/>
          </a:bodyPr>
          <a:lstStyle/>
          <a:p>
            <a:r>
              <a:rPr lang="en-US" sz="1350" dirty="0" smtClean="0">
                <a:solidFill>
                  <a:srgbClr val="C00000"/>
                </a:solidFill>
                <a:latin typeface="Century" panose="02040604050505020304" pitchFamily="18" charset="0"/>
              </a:rPr>
              <a:t>Average = $18.85</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Existing = $12.00 (36% below)</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Proposed = $13.80 (27% below)</a:t>
            </a:r>
            <a:endParaRPr lang="en-US" sz="1350" dirty="0"/>
          </a:p>
        </p:txBody>
      </p:sp>
      <p:sp>
        <p:nvSpPr>
          <p:cNvPr id="11" name="Title 1"/>
          <p:cNvSpPr txBox="1">
            <a:spLocks/>
          </p:cNvSpPr>
          <p:nvPr/>
        </p:nvSpPr>
        <p:spPr>
          <a:xfrm>
            <a:off x="6143885" y="5760377"/>
            <a:ext cx="4583954" cy="553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50" dirty="0" smtClean="0">
                <a:solidFill>
                  <a:srgbClr val="C00000"/>
                </a:solidFill>
                <a:latin typeface="Century" panose="02040604050505020304" pitchFamily="18" charset="0"/>
              </a:rPr>
              <a:t>Average = $5.00</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Existing = $3.80 (24% below)</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Proposed = $4.35 (13% below)</a:t>
            </a:r>
            <a:endParaRPr lang="en-US" sz="1350" dirty="0"/>
          </a:p>
        </p:txBody>
      </p:sp>
      <p:graphicFrame>
        <p:nvGraphicFramePr>
          <p:cNvPr id="10" name="Chart 9"/>
          <p:cNvGraphicFramePr>
            <a:graphicFrameLocks/>
          </p:cNvGraphicFramePr>
          <p:nvPr>
            <p:extLst>
              <p:ext uri="{D42A27DB-BD31-4B8C-83A1-F6EECF244321}">
                <p14:modId xmlns:p14="http://schemas.microsoft.com/office/powerpoint/2010/main" val="1530009992"/>
              </p:ext>
            </p:extLst>
          </p:nvPr>
        </p:nvGraphicFramePr>
        <p:xfrm>
          <a:off x="724746" y="2244023"/>
          <a:ext cx="5167518" cy="33901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extLst>
              <p:ext uri="{D42A27DB-BD31-4B8C-83A1-F6EECF244321}">
                <p14:modId xmlns:p14="http://schemas.microsoft.com/office/powerpoint/2010/main" val="2024719538"/>
              </p:ext>
            </p:extLst>
          </p:nvPr>
        </p:nvGraphicFramePr>
        <p:xfrm>
          <a:off x="6143885" y="2244023"/>
          <a:ext cx="5181128" cy="33901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636815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9" name="Title 1"/>
          <p:cNvSpPr>
            <a:spLocks noGrp="1"/>
          </p:cNvSpPr>
          <p:nvPr>
            <p:ph type="title"/>
          </p:nvPr>
        </p:nvSpPr>
        <p:spPr>
          <a:xfrm>
            <a:off x="1402829" y="5751046"/>
            <a:ext cx="4489435" cy="553058"/>
          </a:xfrm>
        </p:spPr>
        <p:txBody>
          <a:bodyPr>
            <a:noAutofit/>
          </a:bodyPr>
          <a:lstStyle/>
          <a:p>
            <a:r>
              <a:rPr lang="en-US" sz="1350" dirty="0" smtClean="0">
                <a:solidFill>
                  <a:srgbClr val="C00000"/>
                </a:solidFill>
                <a:latin typeface="Century" panose="02040604050505020304" pitchFamily="18" charset="0"/>
              </a:rPr>
              <a:t>Average = $40.65</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Existing = $37.48 (8% below)</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Proposed = $42.03 (3% above)</a:t>
            </a:r>
            <a:endParaRPr lang="en-US" sz="1350" dirty="0"/>
          </a:p>
        </p:txBody>
      </p:sp>
      <p:sp>
        <p:nvSpPr>
          <p:cNvPr id="11" name="Title 1"/>
          <p:cNvSpPr txBox="1">
            <a:spLocks/>
          </p:cNvSpPr>
          <p:nvPr/>
        </p:nvSpPr>
        <p:spPr>
          <a:xfrm>
            <a:off x="6143885" y="5760377"/>
            <a:ext cx="4583954" cy="553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50" dirty="0" smtClean="0">
                <a:solidFill>
                  <a:srgbClr val="C00000"/>
                </a:solidFill>
                <a:latin typeface="Century" panose="02040604050505020304" pitchFamily="18" charset="0"/>
              </a:rPr>
              <a:t>Average = $65.45</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Existing = $62.96 (4% below)</a:t>
            </a:r>
            <a:br>
              <a:rPr lang="en-US" sz="1350" dirty="0" smtClean="0">
                <a:solidFill>
                  <a:srgbClr val="C00000"/>
                </a:solidFill>
                <a:latin typeface="Century" panose="02040604050505020304" pitchFamily="18" charset="0"/>
              </a:rPr>
            </a:br>
            <a:r>
              <a:rPr lang="en-US" sz="1350" dirty="0" smtClean="0">
                <a:solidFill>
                  <a:srgbClr val="C00000"/>
                </a:solidFill>
                <a:latin typeface="Century" panose="02040604050505020304" pitchFamily="18" charset="0"/>
              </a:rPr>
              <a:t>Proposed = $70.26 (7% above)</a:t>
            </a:r>
            <a:endParaRPr lang="en-US" sz="1350" dirty="0"/>
          </a:p>
        </p:txBody>
      </p:sp>
      <p:graphicFrame>
        <p:nvGraphicFramePr>
          <p:cNvPr id="10" name="Chart 9"/>
          <p:cNvGraphicFramePr>
            <a:graphicFrameLocks/>
          </p:cNvGraphicFramePr>
          <p:nvPr>
            <p:extLst>
              <p:ext uri="{D42A27DB-BD31-4B8C-83A1-F6EECF244321}">
                <p14:modId xmlns:p14="http://schemas.microsoft.com/office/powerpoint/2010/main" val="2179971023"/>
              </p:ext>
            </p:extLst>
          </p:nvPr>
        </p:nvGraphicFramePr>
        <p:xfrm>
          <a:off x="873760" y="2231169"/>
          <a:ext cx="4923535" cy="33875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extLst>
              <p:ext uri="{D42A27DB-BD31-4B8C-83A1-F6EECF244321}">
                <p14:modId xmlns:p14="http://schemas.microsoft.com/office/powerpoint/2010/main" val="1097515180"/>
              </p:ext>
            </p:extLst>
          </p:nvPr>
        </p:nvGraphicFramePr>
        <p:xfrm>
          <a:off x="6143884" y="2231169"/>
          <a:ext cx="4929499" cy="33875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26499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3765489275"/>
              </p:ext>
            </p:extLst>
          </p:nvPr>
        </p:nvGraphicFramePr>
        <p:xfrm>
          <a:off x="2276669" y="2220686"/>
          <a:ext cx="8403523" cy="43599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03963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707134"/>
            <a:ext cx="12191999" cy="4133460"/>
          </a:xfrm>
        </p:spPr>
        <p:txBody>
          <a:bodyPr>
            <a:normAutofit fontScale="85000" lnSpcReduction="20000"/>
          </a:bodyPr>
          <a:lstStyle/>
          <a:p>
            <a:pPr marL="0" indent="0" algn="ctr">
              <a:lnSpc>
                <a:spcPct val="100000"/>
              </a:lnSpc>
              <a:spcBef>
                <a:spcPts val="600"/>
              </a:spcBef>
              <a:spcAft>
                <a:spcPts val="1200"/>
              </a:spcAft>
              <a:buNone/>
            </a:pPr>
            <a:r>
              <a:rPr lang="en-US" sz="5000" b="1" dirty="0" smtClean="0">
                <a:latin typeface="Century" panose="02040604050505020304" pitchFamily="18" charset="0"/>
              </a:rPr>
              <a:t>Voter Information</a:t>
            </a:r>
          </a:p>
          <a:p>
            <a:pPr marL="0" indent="0" algn="ctr">
              <a:lnSpc>
                <a:spcPct val="100000"/>
              </a:lnSpc>
              <a:spcBef>
                <a:spcPts val="600"/>
              </a:spcBef>
              <a:spcAft>
                <a:spcPts val="600"/>
              </a:spcAft>
              <a:buNone/>
            </a:pPr>
            <a:r>
              <a:rPr lang="en-US" sz="3400" b="1" dirty="0" smtClean="0">
                <a:solidFill>
                  <a:srgbClr val="C00000"/>
                </a:solidFill>
                <a:latin typeface="Century" panose="02040604050505020304" pitchFamily="18" charset="0"/>
              </a:rPr>
              <a:t>March 22: Deadline to register to vote</a:t>
            </a:r>
          </a:p>
          <a:p>
            <a:pPr marL="0" indent="0" algn="ctr">
              <a:lnSpc>
                <a:spcPct val="100000"/>
              </a:lnSpc>
              <a:spcBef>
                <a:spcPts val="600"/>
              </a:spcBef>
              <a:spcAft>
                <a:spcPts val="600"/>
              </a:spcAft>
              <a:buNone/>
            </a:pPr>
            <a:r>
              <a:rPr lang="en-US" sz="3400" b="1" dirty="0" smtClean="0">
                <a:solidFill>
                  <a:srgbClr val="C00000"/>
                </a:solidFill>
                <a:latin typeface="Century" panose="02040604050505020304" pitchFamily="18" charset="0"/>
              </a:rPr>
              <a:t>March 31 &amp; April 1: Early voting</a:t>
            </a:r>
          </a:p>
          <a:p>
            <a:pPr marL="0" indent="0" algn="ctr">
              <a:lnSpc>
                <a:spcPct val="100000"/>
              </a:lnSpc>
              <a:spcBef>
                <a:spcPts val="600"/>
              </a:spcBef>
              <a:spcAft>
                <a:spcPts val="600"/>
              </a:spcAft>
              <a:buNone/>
            </a:pPr>
            <a:r>
              <a:rPr lang="en-US" sz="3400" b="1" dirty="0" smtClean="0">
                <a:solidFill>
                  <a:srgbClr val="C00000"/>
                </a:solidFill>
                <a:latin typeface="Century" panose="02040604050505020304" pitchFamily="18" charset="0"/>
              </a:rPr>
              <a:t>April 5: Election Day</a:t>
            </a:r>
          </a:p>
          <a:p>
            <a:pPr marL="0" indent="0" algn="ctr">
              <a:lnSpc>
                <a:spcPct val="100000"/>
              </a:lnSpc>
              <a:spcBef>
                <a:spcPts val="600"/>
              </a:spcBef>
              <a:buNone/>
            </a:pPr>
            <a:endParaRPr lang="en-US" sz="2500" b="1" dirty="0" smtClean="0">
              <a:latin typeface="Adobe Gothic Std B" panose="020B0800000000000000" pitchFamily="34" charset="-128"/>
              <a:ea typeface="Adobe Gothic Std B" panose="020B0800000000000000" pitchFamily="34" charset="-128"/>
            </a:endParaRPr>
          </a:p>
          <a:p>
            <a:pPr marL="0" indent="0" algn="ctr">
              <a:lnSpc>
                <a:spcPct val="100000"/>
              </a:lnSpc>
              <a:spcBef>
                <a:spcPts val="600"/>
              </a:spcBef>
              <a:buNone/>
            </a:pPr>
            <a:endParaRPr lang="en-US" sz="2500" b="1" dirty="0">
              <a:latin typeface="Adobe Gothic Std B" panose="020B0800000000000000" pitchFamily="34" charset="-128"/>
              <a:ea typeface="Adobe Gothic Std B" panose="020B0800000000000000" pitchFamily="34" charset="-128"/>
            </a:endParaRPr>
          </a:p>
          <a:p>
            <a:pPr marL="0" indent="0" algn="ctr">
              <a:lnSpc>
                <a:spcPct val="100000"/>
              </a:lnSpc>
              <a:spcBef>
                <a:spcPts val="600"/>
              </a:spcBef>
              <a:buNone/>
            </a:pPr>
            <a:endParaRPr lang="en-US" sz="2500" b="1" dirty="0" smtClean="0">
              <a:latin typeface="Adobe Gothic Std B" panose="020B0800000000000000" pitchFamily="34" charset="-128"/>
              <a:ea typeface="Adobe Gothic Std B" panose="020B0800000000000000" pitchFamily="34" charset="-128"/>
            </a:endParaRPr>
          </a:p>
          <a:p>
            <a:pPr marL="0" indent="0" algn="ctr">
              <a:lnSpc>
                <a:spcPct val="100000"/>
              </a:lnSpc>
              <a:spcBef>
                <a:spcPts val="600"/>
              </a:spcBef>
              <a:buNone/>
            </a:pPr>
            <a:endParaRPr lang="en-US" sz="2500" b="1" dirty="0" smtClean="0">
              <a:solidFill>
                <a:srgbClr val="002060"/>
              </a:solidFill>
              <a:latin typeface="Adobe Gothic Std B" panose="020B0800000000000000" pitchFamily="34" charset="-128"/>
              <a:ea typeface="Adobe Gothic Std B" panose="020B0800000000000000" pitchFamily="34" charset="-128"/>
            </a:endParaRPr>
          </a:p>
          <a:p>
            <a:pPr marL="0" indent="0" algn="ctr">
              <a:lnSpc>
                <a:spcPct val="100000"/>
              </a:lnSpc>
              <a:spcBef>
                <a:spcPts val="600"/>
              </a:spcBef>
              <a:buNone/>
            </a:pPr>
            <a:r>
              <a:rPr lang="en-US" sz="2500" b="1" dirty="0" smtClean="0">
                <a:solidFill>
                  <a:srgbClr val="002060"/>
                </a:solidFill>
                <a:latin typeface="Adobe Gothic Std B" panose="020B0800000000000000" pitchFamily="34" charset="-128"/>
                <a:ea typeface="Adobe Gothic Std B" panose="020B0800000000000000" pitchFamily="34" charset="-128"/>
              </a:rPr>
              <a:t>Learn more at normanok.gov/toward-tomorrow</a:t>
            </a:r>
            <a:endParaRPr lang="en-US" sz="2500" dirty="0">
              <a:solidFill>
                <a:srgbClr val="002060"/>
              </a:solidFill>
              <a:latin typeface="Adobe Gothic Std B" panose="020B0800000000000000" pitchFamily="34" charset="-128"/>
              <a:ea typeface="Adobe Gothic Std B" panose="020B0800000000000000" pitchFamily="34" charset="-12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4292748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649" y="2338710"/>
            <a:ext cx="10515600" cy="4351338"/>
          </a:xfrm>
        </p:spPr>
        <p:txBody>
          <a:bodyPr/>
          <a:lstStyle/>
          <a:p>
            <a:pPr marL="0" indent="0">
              <a:buNone/>
            </a:pPr>
            <a:r>
              <a:rPr lang="en-US" sz="4000" b="1" dirty="0" smtClean="0">
                <a:latin typeface="Century" panose="02040604050505020304" pitchFamily="18" charset="0"/>
              </a:rPr>
              <a:t>Water Utility</a:t>
            </a:r>
          </a:p>
          <a:p>
            <a:pPr marL="457200" indent="-457200">
              <a:spcAft>
                <a:spcPts val="600"/>
              </a:spcAft>
            </a:pPr>
            <a:r>
              <a:rPr lang="en-US" sz="3000" dirty="0" smtClean="0">
                <a:solidFill>
                  <a:srgbClr val="C00000"/>
                </a:solidFill>
                <a:latin typeface="Century" panose="02040604050505020304" pitchFamily="18" charset="0"/>
              </a:rPr>
              <a:t>Previous Water Rate Request</a:t>
            </a:r>
          </a:p>
          <a:p>
            <a:pPr marL="457200" indent="-457200">
              <a:spcAft>
                <a:spcPts val="600"/>
              </a:spcAft>
            </a:pPr>
            <a:r>
              <a:rPr lang="en-US" sz="3000" dirty="0" smtClean="0">
                <a:latin typeface="Century" panose="02040604050505020304" pitchFamily="18" charset="0"/>
              </a:rPr>
              <a:t>Need for Rate Adjustment</a:t>
            </a:r>
          </a:p>
          <a:p>
            <a:pPr marL="457200" indent="-457200">
              <a:spcAft>
                <a:spcPts val="600"/>
              </a:spcAft>
            </a:pPr>
            <a:r>
              <a:rPr lang="en-US" sz="3000" dirty="0" smtClean="0">
                <a:latin typeface="Century" panose="02040604050505020304" pitchFamily="18" charset="0"/>
              </a:rPr>
              <a:t>Designing Rates</a:t>
            </a:r>
          </a:p>
          <a:p>
            <a:pPr marL="914400" lvl="1" indent="-457200">
              <a:spcAft>
                <a:spcPts val="600"/>
              </a:spcAft>
            </a:pPr>
            <a:r>
              <a:rPr lang="en-US" sz="3000" dirty="0" smtClean="0">
                <a:latin typeface="Century" panose="02040604050505020304" pitchFamily="18" charset="0"/>
              </a:rPr>
              <a:t>Residential</a:t>
            </a:r>
          </a:p>
          <a:p>
            <a:pPr marL="914400" lvl="1" indent="-457200">
              <a:spcAft>
                <a:spcPts val="600"/>
              </a:spcAft>
            </a:pPr>
            <a:r>
              <a:rPr lang="en-US" sz="3000" dirty="0" smtClean="0">
                <a:latin typeface="Century" panose="02040604050505020304" pitchFamily="18" charset="0"/>
              </a:rPr>
              <a:t>Commercial</a:t>
            </a:r>
          </a:p>
          <a:p>
            <a:endParaRPr lang="en-US" dirty="0">
              <a:latin typeface="Century" panose="020406040505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780093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497333"/>
            <a:ext cx="12191999" cy="4351338"/>
          </a:xfrm>
        </p:spPr>
        <p:txBody>
          <a:bodyPr/>
          <a:lstStyle/>
          <a:p>
            <a:pPr marL="0" indent="0" algn="ctr">
              <a:buNone/>
            </a:pPr>
            <a:r>
              <a:rPr lang="en-US" sz="3100" dirty="0" smtClean="0">
                <a:solidFill>
                  <a:srgbClr val="C00000"/>
                </a:solidFill>
                <a:latin typeface="Century" panose="02040604050505020304" pitchFamily="18" charset="0"/>
              </a:rPr>
              <a:t>Voters approved the last water rate increase in</a:t>
            </a:r>
          </a:p>
          <a:p>
            <a:pPr marL="0" indent="0" algn="ctr">
              <a:buNone/>
            </a:pPr>
            <a:r>
              <a:rPr lang="en-US" sz="3400" b="1" dirty="0" smtClean="0">
                <a:solidFill>
                  <a:srgbClr val="C00000"/>
                </a:solidFill>
                <a:latin typeface="Century" panose="02040604050505020304" pitchFamily="18" charset="0"/>
              </a:rPr>
              <a:t>January 2015. </a:t>
            </a:r>
          </a:p>
          <a:p>
            <a:pPr marL="0" indent="0" algn="ctr">
              <a:buNone/>
            </a:pPr>
            <a:endParaRPr lang="en-US" sz="3100" b="1" dirty="0" smtClean="0">
              <a:solidFill>
                <a:srgbClr val="C00000"/>
              </a:solidFill>
              <a:latin typeface="Century" panose="02040604050505020304" pitchFamily="18" charset="0"/>
            </a:endParaRPr>
          </a:p>
          <a:p>
            <a:pPr lvl="1" algn="ctr"/>
            <a:r>
              <a:rPr lang="en-US" sz="3200" b="1" dirty="0" smtClean="0">
                <a:latin typeface="Century" panose="02040604050505020304" pitchFamily="18" charset="0"/>
                <a:ea typeface="Adobe Gothic Std B" panose="020B0800000000000000" pitchFamily="34" charset="-128"/>
              </a:rPr>
              <a:t>Passed with 67% vote</a:t>
            </a:r>
          </a:p>
          <a:p>
            <a:pPr lvl="1" algn="ctr"/>
            <a:r>
              <a:rPr lang="en-US" sz="3200" b="1" dirty="0" smtClean="0">
                <a:latin typeface="Century" panose="02040604050505020304" pitchFamily="18" charset="0"/>
                <a:ea typeface="Adobe Gothic Std B" panose="020B0800000000000000" pitchFamily="34" charset="-128"/>
              </a:rPr>
              <a:t>$47 million in capital projects</a:t>
            </a:r>
          </a:p>
          <a:p>
            <a:pPr lvl="1" algn="ctr"/>
            <a:r>
              <a:rPr lang="en-US" sz="3200" b="1" dirty="0" smtClean="0">
                <a:latin typeface="Century" panose="02040604050505020304" pitchFamily="18" charset="0"/>
                <a:ea typeface="Adobe Gothic Std B" panose="020B0800000000000000" pitchFamily="34" charset="-128"/>
              </a:rPr>
              <a:t>$1.8 million in operational costs</a:t>
            </a:r>
          </a:p>
          <a:p>
            <a:pPr marL="457200" lvl="1" indent="0" algn="ctr">
              <a:buNone/>
            </a:pPr>
            <a:r>
              <a:rPr lang="en-US" sz="1400" b="1" dirty="0" smtClean="0">
                <a:latin typeface="Century" panose="02040604050505020304" pitchFamily="18" charset="0"/>
                <a:ea typeface="Adobe Gothic Std B" panose="020B0800000000000000" pitchFamily="34" charset="-128"/>
              </a:rPr>
              <a:t>(Total Package $5.8 million increase)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2637926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894" y="2127380"/>
            <a:ext cx="10515600" cy="4351338"/>
          </a:xfrm>
        </p:spPr>
        <p:txBody>
          <a:bodyPr/>
          <a:lstStyle/>
          <a:p>
            <a:pPr marL="0" indent="0">
              <a:buNone/>
            </a:pPr>
            <a:r>
              <a:rPr lang="en-US" b="1" dirty="0" smtClean="0">
                <a:solidFill>
                  <a:srgbClr val="C00000"/>
                </a:solidFill>
                <a:latin typeface="Century" panose="02040604050505020304" pitchFamily="18" charset="0"/>
              </a:rPr>
              <a:t>2015 Water Rate Capital Projects ($M)</a:t>
            </a:r>
            <a:endParaRPr lang="en-US" b="1" dirty="0">
              <a:solidFill>
                <a:srgbClr val="C00000"/>
              </a:solidFill>
              <a:latin typeface="Century" panose="020406040505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2"/>
          <p:cNvSpPr txBox="1">
            <a:spLocks/>
          </p:cNvSpPr>
          <p:nvPr/>
        </p:nvSpPr>
        <p:spPr>
          <a:xfrm>
            <a:off x="1811694" y="2736831"/>
            <a:ext cx="8382000" cy="3741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smtClean="0">
                <a:latin typeface="Adobe Gothic Std B" panose="020B0800000000000000" pitchFamily="34" charset="-128"/>
                <a:ea typeface="Adobe Gothic Std B" panose="020B0800000000000000" pitchFamily="34" charset="-128"/>
                <a:cs typeface="Arial" panose="020B0604020202020204" pitchFamily="34" charset="0"/>
              </a:rPr>
              <a:t>2015	</a:t>
            </a:r>
            <a:r>
              <a:rPr lang="en-US" dirty="0" smtClean="0">
                <a:latin typeface="Adobe Gothic Std B" panose="020B0800000000000000" pitchFamily="34" charset="-128"/>
                <a:ea typeface="Adobe Gothic Std B" panose="020B0800000000000000" pitchFamily="34" charset="-128"/>
                <a:cs typeface="Arial" panose="020B0604020202020204" pitchFamily="34" charset="0"/>
              </a:rPr>
              <a:t>						</a:t>
            </a:r>
            <a:r>
              <a:rPr lang="en-US" sz="2400" dirty="0" smtClean="0">
                <a:latin typeface="Adobe Gothic Std B" panose="020B0800000000000000" pitchFamily="34" charset="-128"/>
                <a:ea typeface="Adobe Gothic Std B" panose="020B0800000000000000" pitchFamily="34" charset="-128"/>
                <a:cs typeface="Arial" panose="020B0604020202020204" pitchFamily="34" charset="0"/>
              </a:rPr>
              <a:t>2021</a:t>
            </a:r>
          </a:p>
          <a:p>
            <a:pPr marL="0" indent="0">
              <a:buFont typeface="Arial" panose="020B0604020202020204" pitchFamily="34" charset="0"/>
              <a:buNone/>
              <a:defRPr/>
            </a:pPr>
            <a:r>
              <a:rPr lang="en-US" sz="2400" dirty="0" smtClean="0">
                <a:latin typeface="Adobe Gothic Std B" panose="020B0800000000000000" pitchFamily="34" charset="-128"/>
                <a:ea typeface="Adobe Gothic Std B" panose="020B0800000000000000" pitchFamily="34" charset="-128"/>
                <a:cs typeface="Arial" panose="020B0604020202020204" pitchFamily="34" charset="0"/>
              </a:rPr>
              <a:t>Proposed						Actual</a:t>
            </a:r>
          </a:p>
          <a:p>
            <a:pPr>
              <a:buFont typeface="Wingdings" panose="05000000000000000000" pitchFamily="2" charset="2"/>
              <a:buChar char="ü"/>
              <a:defRPr/>
            </a:pPr>
            <a:r>
              <a:rPr lang="en-US" sz="2400" dirty="0" smtClean="0">
                <a:latin typeface="Adobe Gothic Std B" panose="020B0800000000000000" pitchFamily="34" charset="-128"/>
                <a:ea typeface="Adobe Gothic Std B" panose="020B0800000000000000" pitchFamily="34" charset="-128"/>
                <a:cs typeface="Arial" panose="020B0604020202020204" pitchFamily="34" charset="0"/>
              </a:rPr>
              <a:t>$31 		WTP Phase II				$36.2</a:t>
            </a:r>
          </a:p>
          <a:p>
            <a:pPr>
              <a:buFont typeface="Wingdings" panose="05000000000000000000" pitchFamily="2" charset="2"/>
              <a:buChar char="ü"/>
              <a:defRPr/>
            </a:pPr>
            <a:r>
              <a:rPr lang="en-US" sz="2400" dirty="0" smtClean="0">
                <a:latin typeface="Adobe Gothic Std B" panose="020B0800000000000000" pitchFamily="34" charset="-128"/>
                <a:ea typeface="Adobe Gothic Std B" panose="020B0800000000000000" pitchFamily="34" charset="-128"/>
                <a:cs typeface="Arial" panose="020B0604020202020204" pitchFamily="34" charset="0"/>
              </a:rPr>
              <a:t>$  2		Blending				$0</a:t>
            </a:r>
          </a:p>
          <a:p>
            <a:pPr>
              <a:buFont typeface="Wingdings" panose="05000000000000000000" pitchFamily="2" charset="2"/>
              <a:buChar char="ü"/>
              <a:defRPr/>
            </a:pPr>
            <a:r>
              <a:rPr lang="en-US" sz="2400" dirty="0" smtClean="0">
                <a:latin typeface="Adobe Gothic Std B" panose="020B0800000000000000" pitchFamily="34" charset="-128"/>
                <a:ea typeface="Adobe Gothic Std B" panose="020B0800000000000000" pitchFamily="34" charset="-128"/>
                <a:cs typeface="Arial" panose="020B0604020202020204" pitchFamily="34" charset="0"/>
              </a:rPr>
              <a:t>$  9		New Wells 2 MGD			$11</a:t>
            </a:r>
          </a:p>
          <a:p>
            <a:pPr>
              <a:buFont typeface="Wingdings" panose="05000000000000000000" pitchFamily="2" charset="2"/>
              <a:buChar char="ü"/>
              <a:defRPr/>
            </a:pPr>
            <a:r>
              <a:rPr lang="en-US" sz="2400" dirty="0" smtClean="0">
                <a:latin typeface="Adobe Gothic Std B" panose="020B0800000000000000" pitchFamily="34" charset="-128"/>
                <a:ea typeface="Adobe Gothic Std B" panose="020B0800000000000000" pitchFamily="34" charset="-128"/>
                <a:cs typeface="Arial" panose="020B0604020202020204" pitchFamily="34" charset="0"/>
              </a:rPr>
              <a:t>$  2 		Purchase Land			$0</a:t>
            </a:r>
          </a:p>
          <a:p>
            <a:pPr>
              <a:buFont typeface="Wingdings" panose="05000000000000000000" pitchFamily="2" charset="2"/>
              <a:buChar char="ü"/>
              <a:defRPr/>
            </a:pPr>
            <a:r>
              <a:rPr lang="en-US" sz="2400" u="sng" dirty="0" smtClean="0">
                <a:latin typeface="Adobe Gothic Std B" panose="020B0800000000000000" pitchFamily="34" charset="-128"/>
                <a:ea typeface="Adobe Gothic Std B" panose="020B0800000000000000" pitchFamily="34" charset="-128"/>
                <a:cs typeface="Arial" panose="020B0604020202020204" pitchFamily="34" charset="0"/>
              </a:rPr>
              <a:t>$  3		Water Line Replacements		$15.8</a:t>
            </a:r>
          </a:p>
          <a:p>
            <a:pPr>
              <a:buFont typeface="Wingdings" panose="05000000000000000000" pitchFamily="2" charset="2"/>
              <a:buChar char="ü"/>
              <a:defRPr/>
            </a:pPr>
            <a:r>
              <a:rPr lang="en-US" sz="2400" dirty="0" smtClean="0">
                <a:latin typeface="Adobe Gothic Std B" panose="020B0800000000000000" pitchFamily="34" charset="-128"/>
                <a:ea typeface="Adobe Gothic Std B" panose="020B0800000000000000" pitchFamily="34" charset="-128"/>
                <a:cs typeface="Arial" panose="020B0604020202020204" pitchFamily="34" charset="0"/>
              </a:rPr>
              <a:t>$47		TOTAL  CAPITAL			$63.0</a:t>
            </a:r>
            <a:endParaRPr lang="en-US" sz="2400" dirty="0">
              <a:latin typeface="Adobe Gothic Std B" panose="020B0800000000000000" pitchFamily="34" charset="-128"/>
              <a:ea typeface="Adobe Gothic Std B" panose="020B0800000000000000" pitchFamily="34" charset="-128"/>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Tree>
    <p:extLst>
      <p:ext uri="{BB962C8B-B14F-4D97-AF65-F5344CB8AC3E}">
        <p14:creationId xmlns:p14="http://schemas.microsoft.com/office/powerpoint/2010/main" val="58498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2244" y="4933403"/>
            <a:ext cx="4534801" cy="2188346"/>
          </a:xfrm>
        </p:spPr>
        <p:txBody>
          <a:bodyPr>
            <a:normAutofit/>
          </a:bodyPr>
          <a:lstStyle/>
          <a:p>
            <a:pPr marL="0" indent="0">
              <a:buNone/>
            </a:pPr>
            <a:r>
              <a:rPr lang="en-US" sz="2500" b="1" dirty="0" smtClean="0">
                <a:solidFill>
                  <a:srgbClr val="C00000"/>
                </a:solidFill>
                <a:latin typeface="Century" panose="02040604050505020304" pitchFamily="18" charset="0"/>
              </a:rPr>
              <a:t>Before Construction (Above)</a:t>
            </a:r>
          </a:p>
          <a:p>
            <a:pPr marL="0" indent="0">
              <a:buNone/>
            </a:pPr>
            <a:r>
              <a:rPr lang="en-US" sz="2500" b="1" dirty="0" smtClean="0">
                <a:solidFill>
                  <a:srgbClr val="C00000"/>
                </a:solidFill>
                <a:latin typeface="Century" panose="02040604050505020304" pitchFamily="18" charset="0"/>
              </a:rPr>
              <a:t>During Construction (Right)</a:t>
            </a:r>
            <a:endParaRPr lang="en-US" sz="2500" b="1" dirty="0">
              <a:solidFill>
                <a:srgbClr val="C00000"/>
              </a:solidFill>
              <a:latin typeface="Century" panose="020406040505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020" y="-780361"/>
            <a:ext cx="6767959" cy="3806977"/>
          </a:xfrm>
          <a:prstGeom prst="rect">
            <a:avLst/>
          </a:prstGeom>
        </p:spPr>
      </p:pic>
      <p:cxnSp>
        <p:nvCxnSpPr>
          <p:cNvPr id="5" name="Straight Connector 4"/>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32244" y="4892984"/>
            <a:ext cx="4651653" cy="989052"/>
          </a:xfrm>
          <a:prstGeom prst="rect">
            <a:avLst/>
          </a:prstGeom>
          <a:solidFill>
            <a:schemeClr val="accent1">
              <a:alpha val="30000"/>
            </a:schemeClr>
          </a:solidFill>
          <a:ln>
            <a:solidFill>
              <a:schemeClr val="accent1">
                <a:shade val="50000"/>
                <a:alpha val="5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246" y="2255998"/>
            <a:ext cx="4651651" cy="251786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528" y="2255998"/>
            <a:ext cx="4828255" cy="3626038"/>
          </a:xfrm>
          <a:prstGeom prst="rect">
            <a:avLst/>
          </a:prstGeom>
        </p:spPr>
      </p:pic>
      <p:sp>
        <p:nvSpPr>
          <p:cNvPr id="13" name="Oval 12"/>
          <p:cNvSpPr/>
          <p:nvPr/>
        </p:nvSpPr>
        <p:spPr>
          <a:xfrm rot="549950">
            <a:off x="6351043" y="3193005"/>
            <a:ext cx="538728" cy="451362"/>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767108">
            <a:off x="9187603" y="2764362"/>
            <a:ext cx="1183199" cy="628765"/>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0829437">
            <a:off x="6965625" y="2831712"/>
            <a:ext cx="627939" cy="46067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400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8787" y="-743039"/>
            <a:ext cx="6767959" cy="3806977"/>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pic>
        <p:nvPicPr>
          <p:cNvPr id="8" name="Picture 7"/>
          <p:cNvPicPr>
            <a:picLocks noChangeAspect="1"/>
          </p:cNvPicPr>
          <p:nvPr/>
        </p:nvPicPr>
        <p:blipFill>
          <a:blip r:embed="rId4"/>
          <a:stretch>
            <a:fillRect/>
          </a:stretch>
        </p:blipFill>
        <p:spPr>
          <a:xfrm>
            <a:off x="891073" y="642996"/>
            <a:ext cx="7397937" cy="4785899"/>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a:stretch>
            <a:fillRect/>
          </a:stretch>
        </p:blipFill>
        <p:spPr>
          <a:xfrm>
            <a:off x="237931" y="475733"/>
            <a:ext cx="2859833" cy="214764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a:stretch>
            <a:fillRect/>
          </a:stretch>
        </p:blipFill>
        <p:spPr>
          <a:xfrm>
            <a:off x="7462628" y="3689707"/>
            <a:ext cx="2007927" cy="2679711"/>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1028908" y="5628845"/>
            <a:ext cx="7122266" cy="707886"/>
          </a:xfrm>
          <a:prstGeom prst="rect">
            <a:avLst/>
          </a:prstGeom>
          <a:noFill/>
        </p:spPr>
        <p:txBody>
          <a:bodyPr wrap="square" rtlCol="0">
            <a:spAutoFit/>
          </a:bodyPr>
          <a:lstStyle/>
          <a:p>
            <a:r>
              <a:rPr lang="en-US" sz="2000" b="1" dirty="0" smtClean="0">
                <a:solidFill>
                  <a:srgbClr val="C00000"/>
                </a:solidFill>
                <a:latin typeface="Century" panose="02040604050505020304" pitchFamily="18" charset="0"/>
              </a:rPr>
              <a:t>Constructed 9 New Wells</a:t>
            </a:r>
          </a:p>
          <a:p>
            <a:r>
              <a:rPr lang="en-US" sz="2000" b="1" dirty="0" smtClean="0">
                <a:solidFill>
                  <a:srgbClr val="C00000"/>
                </a:solidFill>
                <a:latin typeface="Century" panose="02040604050505020304" pitchFamily="18" charset="0"/>
              </a:rPr>
              <a:t>Installed 3.1 Miles of Water Lines to New Wells</a:t>
            </a:r>
            <a:endParaRPr lang="en-US" sz="2000" dirty="0"/>
          </a:p>
        </p:txBody>
      </p:sp>
      <p:sp>
        <p:nvSpPr>
          <p:cNvPr id="14" name="Rectangle 13"/>
          <p:cNvSpPr/>
          <p:nvPr/>
        </p:nvSpPr>
        <p:spPr>
          <a:xfrm>
            <a:off x="902946" y="5596158"/>
            <a:ext cx="6403018" cy="773260"/>
          </a:xfrm>
          <a:prstGeom prst="rect">
            <a:avLst/>
          </a:prstGeom>
          <a:solidFill>
            <a:schemeClr val="accent1">
              <a:alpha val="30000"/>
            </a:schemeClr>
          </a:solidFill>
          <a:ln>
            <a:solidFill>
              <a:schemeClr val="accent1">
                <a:shade val="50000"/>
                <a:alpha val="5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408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243" y="1733371"/>
            <a:ext cx="7979426" cy="516315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2802" y="-862941"/>
            <a:ext cx="6468924" cy="3638770"/>
          </a:xfrm>
          <a:prstGeom prst="rect">
            <a:avLst/>
          </a:prstGeom>
        </p:spPr>
      </p:pic>
      <p:cxnSp>
        <p:nvCxnSpPr>
          <p:cNvPr id="9" name="Straight Connector 8"/>
          <p:cNvCxnSpPr/>
          <p:nvPr/>
        </p:nvCxnSpPr>
        <p:spPr>
          <a:xfrm>
            <a:off x="0" y="1996751"/>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9503" y="6027576"/>
            <a:ext cx="925377" cy="553057"/>
          </a:xfrm>
          <a:prstGeom prst="rect">
            <a:avLst/>
          </a:prstGeom>
        </p:spPr>
      </p:pic>
      <p:sp>
        <p:nvSpPr>
          <p:cNvPr id="2" name="TextBox 1"/>
          <p:cNvSpPr txBox="1"/>
          <p:nvPr/>
        </p:nvSpPr>
        <p:spPr>
          <a:xfrm>
            <a:off x="123454" y="2184483"/>
            <a:ext cx="2281552" cy="4524315"/>
          </a:xfrm>
          <a:prstGeom prst="rect">
            <a:avLst/>
          </a:prstGeom>
          <a:noFill/>
        </p:spPr>
        <p:txBody>
          <a:bodyPr wrap="square" rtlCol="0">
            <a:spAutoFit/>
          </a:bodyPr>
          <a:lstStyle/>
          <a:p>
            <a:r>
              <a:rPr lang="en-US" sz="2400" b="1" dirty="0" smtClean="0">
                <a:solidFill>
                  <a:srgbClr val="C00000"/>
                </a:solidFill>
                <a:latin typeface="Century" panose="02040604050505020304" pitchFamily="18" charset="0"/>
              </a:rPr>
              <a:t>Recent Water Replacements</a:t>
            </a:r>
          </a:p>
          <a:p>
            <a:endParaRPr lang="en-US" sz="2400" b="1" dirty="0">
              <a:solidFill>
                <a:srgbClr val="C00000"/>
              </a:solidFill>
              <a:latin typeface="Century" panose="02040604050505020304" pitchFamily="18" charset="0"/>
            </a:endParaRPr>
          </a:p>
          <a:p>
            <a:r>
              <a:rPr lang="en-US" sz="2400" b="1" dirty="0" smtClean="0">
                <a:solidFill>
                  <a:srgbClr val="C00000"/>
                </a:solidFill>
                <a:latin typeface="Century" panose="02040604050505020304" pitchFamily="18" charset="0"/>
              </a:rPr>
              <a:t>Robinson Line</a:t>
            </a:r>
          </a:p>
          <a:p>
            <a:r>
              <a:rPr lang="en-US" sz="2400" b="1" dirty="0" smtClean="0">
                <a:solidFill>
                  <a:srgbClr val="C00000"/>
                </a:solidFill>
                <a:latin typeface="Century" panose="02040604050505020304" pitchFamily="18" charset="0"/>
              </a:rPr>
              <a:t>30-inch </a:t>
            </a:r>
          </a:p>
          <a:p>
            <a:r>
              <a:rPr lang="en-US" sz="2400" b="1" dirty="0" smtClean="0">
                <a:solidFill>
                  <a:srgbClr val="C00000"/>
                </a:solidFill>
                <a:latin typeface="Century" panose="02040604050505020304" pitchFamily="18" charset="0"/>
              </a:rPr>
              <a:t>6.0 miles</a:t>
            </a:r>
          </a:p>
          <a:p>
            <a:r>
              <a:rPr lang="en-US" sz="2400" b="1" dirty="0" smtClean="0">
                <a:solidFill>
                  <a:srgbClr val="C00000"/>
                </a:solidFill>
                <a:latin typeface="Century" panose="02040604050505020304" pitchFamily="18" charset="0"/>
              </a:rPr>
              <a:t>$20.6 million</a:t>
            </a:r>
          </a:p>
          <a:p>
            <a:r>
              <a:rPr lang="en-US" sz="2400" b="1" dirty="0" smtClean="0">
                <a:solidFill>
                  <a:srgbClr val="C00000"/>
                </a:solidFill>
                <a:latin typeface="Century" panose="02040604050505020304" pitchFamily="18" charset="0"/>
              </a:rPr>
              <a:t>56% complete</a:t>
            </a:r>
          </a:p>
          <a:p>
            <a:endParaRPr lang="en-US" sz="2400" b="1" dirty="0">
              <a:solidFill>
                <a:srgbClr val="C00000"/>
              </a:solidFill>
              <a:latin typeface="Century" panose="02040604050505020304" pitchFamily="18" charset="0"/>
            </a:endParaRPr>
          </a:p>
          <a:p>
            <a:r>
              <a:rPr lang="en-US" sz="2400" b="1" dirty="0" smtClean="0">
                <a:solidFill>
                  <a:srgbClr val="C00000"/>
                </a:solidFill>
                <a:latin typeface="Century" panose="02040604050505020304" pitchFamily="18" charset="0"/>
              </a:rPr>
              <a:t>Core Norman with Street Projects</a:t>
            </a:r>
            <a:endParaRPr lang="en-US" sz="2400" dirty="0"/>
          </a:p>
        </p:txBody>
      </p:sp>
      <p:sp>
        <p:nvSpPr>
          <p:cNvPr id="29" name="Oval Callout 28"/>
          <p:cNvSpPr/>
          <p:nvPr/>
        </p:nvSpPr>
        <p:spPr>
          <a:xfrm>
            <a:off x="3159401" y="2904613"/>
            <a:ext cx="555434" cy="682621"/>
          </a:xfrm>
          <a:prstGeom prst="wedgeEllipseCallout">
            <a:avLst>
              <a:gd name="adj1" fmla="val 63167"/>
              <a:gd name="adj2" fmla="val 93167"/>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091960" y="3032367"/>
            <a:ext cx="714129" cy="369332"/>
          </a:xfrm>
          <a:prstGeom prst="rect">
            <a:avLst/>
          </a:prstGeom>
          <a:noFill/>
        </p:spPr>
        <p:txBody>
          <a:bodyPr wrap="square" rtlCol="0">
            <a:spAutoFit/>
          </a:bodyPr>
          <a:lstStyle/>
          <a:p>
            <a:r>
              <a:rPr lang="en-US" dirty="0" smtClean="0"/>
              <a:t>$3.2</a:t>
            </a:r>
            <a:endParaRPr lang="en-US" dirty="0"/>
          </a:p>
        </p:txBody>
      </p:sp>
      <p:sp>
        <p:nvSpPr>
          <p:cNvPr id="31" name="Oval Callout 30"/>
          <p:cNvSpPr/>
          <p:nvPr/>
        </p:nvSpPr>
        <p:spPr>
          <a:xfrm>
            <a:off x="4052957" y="4738250"/>
            <a:ext cx="714129" cy="530929"/>
          </a:xfrm>
          <a:prstGeom prst="wedgeEllipseCallout">
            <a:avLst>
              <a:gd name="adj1" fmla="val -7414"/>
              <a:gd name="adj2" fmla="val -185729"/>
            </a:avLst>
          </a:prstGeom>
          <a:solidFill>
            <a:schemeClr val="accent1">
              <a:lumMod val="20000"/>
              <a:lumOff val="8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091870" y="4789502"/>
            <a:ext cx="657367" cy="369332"/>
          </a:xfrm>
          <a:prstGeom prst="rect">
            <a:avLst/>
          </a:prstGeom>
          <a:noFill/>
        </p:spPr>
        <p:txBody>
          <a:bodyPr wrap="square" rtlCol="0">
            <a:spAutoFit/>
          </a:bodyPr>
          <a:lstStyle/>
          <a:p>
            <a:r>
              <a:rPr lang="en-US" dirty="0" smtClean="0"/>
              <a:t>$2.1</a:t>
            </a:r>
            <a:endParaRPr lang="en-US" dirty="0"/>
          </a:p>
        </p:txBody>
      </p:sp>
      <p:sp>
        <p:nvSpPr>
          <p:cNvPr id="33" name="Oval Callout 32"/>
          <p:cNvSpPr/>
          <p:nvPr/>
        </p:nvSpPr>
        <p:spPr>
          <a:xfrm>
            <a:off x="5741341" y="3088033"/>
            <a:ext cx="872826" cy="466006"/>
          </a:xfrm>
          <a:prstGeom prst="wedgeEllipseCallout">
            <a:avLst>
              <a:gd name="adj1" fmla="val -34930"/>
              <a:gd name="adj2" fmla="val 128839"/>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5840526" y="3144593"/>
            <a:ext cx="674456" cy="369332"/>
          </a:xfrm>
          <a:prstGeom prst="rect">
            <a:avLst/>
          </a:prstGeom>
          <a:noFill/>
        </p:spPr>
        <p:txBody>
          <a:bodyPr wrap="square" rtlCol="0">
            <a:spAutoFit/>
          </a:bodyPr>
          <a:lstStyle/>
          <a:p>
            <a:r>
              <a:rPr lang="en-US" dirty="0" smtClean="0"/>
              <a:t>$2.3</a:t>
            </a:r>
            <a:endParaRPr lang="en-US" dirty="0"/>
          </a:p>
        </p:txBody>
      </p:sp>
      <p:sp>
        <p:nvSpPr>
          <p:cNvPr id="35" name="Oval Callout 34"/>
          <p:cNvSpPr/>
          <p:nvPr/>
        </p:nvSpPr>
        <p:spPr>
          <a:xfrm>
            <a:off x="3161160" y="4710188"/>
            <a:ext cx="872826" cy="455082"/>
          </a:xfrm>
          <a:prstGeom prst="wedgeEllipseCallout">
            <a:avLst>
              <a:gd name="adj1" fmla="val 52584"/>
              <a:gd name="adj2" fmla="val -191209"/>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245639" y="4746417"/>
            <a:ext cx="714129" cy="369332"/>
          </a:xfrm>
          <a:prstGeom prst="rect">
            <a:avLst/>
          </a:prstGeom>
          <a:noFill/>
        </p:spPr>
        <p:txBody>
          <a:bodyPr wrap="square" rtlCol="0">
            <a:spAutoFit/>
          </a:bodyPr>
          <a:lstStyle/>
          <a:p>
            <a:r>
              <a:rPr lang="en-US" dirty="0" smtClean="0"/>
              <a:t>$3.2</a:t>
            </a:r>
            <a:endParaRPr lang="en-US" dirty="0"/>
          </a:p>
        </p:txBody>
      </p:sp>
      <p:sp>
        <p:nvSpPr>
          <p:cNvPr id="37" name="Oval Callout 36"/>
          <p:cNvSpPr/>
          <p:nvPr/>
        </p:nvSpPr>
        <p:spPr>
          <a:xfrm>
            <a:off x="4739649" y="2858759"/>
            <a:ext cx="872826" cy="502219"/>
          </a:xfrm>
          <a:prstGeom prst="wedgeEllipseCallout">
            <a:avLst>
              <a:gd name="adj1" fmla="val -3463"/>
              <a:gd name="adj2" fmla="val 156969"/>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845190" y="2931193"/>
            <a:ext cx="714129" cy="369332"/>
          </a:xfrm>
          <a:prstGeom prst="rect">
            <a:avLst/>
          </a:prstGeom>
          <a:noFill/>
        </p:spPr>
        <p:txBody>
          <a:bodyPr wrap="square" rtlCol="0">
            <a:spAutoFit/>
          </a:bodyPr>
          <a:lstStyle/>
          <a:p>
            <a:r>
              <a:rPr lang="en-US" dirty="0" smtClean="0"/>
              <a:t>$5.3</a:t>
            </a:r>
            <a:endParaRPr lang="en-US" dirty="0"/>
          </a:p>
        </p:txBody>
      </p:sp>
      <p:sp>
        <p:nvSpPr>
          <p:cNvPr id="39" name="Oval Callout 38"/>
          <p:cNvSpPr/>
          <p:nvPr/>
        </p:nvSpPr>
        <p:spPr>
          <a:xfrm>
            <a:off x="5840526" y="4510709"/>
            <a:ext cx="793477" cy="455082"/>
          </a:xfrm>
          <a:prstGeom prst="wedgeEllipseCallout">
            <a:avLst>
              <a:gd name="adj1" fmla="val -81619"/>
              <a:gd name="adj2" fmla="val -150093"/>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900036" y="4542067"/>
            <a:ext cx="674456" cy="369332"/>
          </a:xfrm>
          <a:prstGeom prst="rect">
            <a:avLst/>
          </a:prstGeom>
          <a:noFill/>
        </p:spPr>
        <p:txBody>
          <a:bodyPr wrap="square" rtlCol="0">
            <a:spAutoFit/>
          </a:bodyPr>
          <a:lstStyle/>
          <a:p>
            <a:r>
              <a:rPr lang="en-US" dirty="0" smtClean="0"/>
              <a:t>$4.5</a:t>
            </a:r>
            <a:endParaRPr lang="en-US" dirty="0"/>
          </a:p>
        </p:txBody>
      </p:sp>
      <p:pic>
        <p:nvPicPr>
          <p:cNvPr id="22" name="Picture 2" descr="C:\Users\kkomiske\AppData\Local\Microsoft\Windows\Temporary Internet Files\Content.Outlook\L79JK2CW\01-29-10 008.jpg"/>
          <p:cNvPicPr>
            <a:picLocks noChangeAspect="1" noChangeArrowheads="1"/>
          </p:cNvPicPr>
          <p:nvPr/>
        </p:nvPicPr>
        <p:blipFill>
          <a:blip r:embed="rId5" cstate="print">
            <a:extLst>
              <a:ext uri="{28A0092B-C50C-407E-A947-70E740481C1C}">
                <a14:useLocalDpi xmlns:a14="http://schemas.microsoft.com/office/drawing/2010/main" val="0"/>
              </a:ext>
            </a:extLst>
          </a:blip>
          <a:srcRect t="8846"/>
          <a:stretch>
            <a:fillRect/>
          </a:stretch>
        </p:blipFill>
        <p:spPr bwMode="auto">
          <a:xfrm>
            <a:off x="8539357" y="773042"/>
            <a:ext cx="3216611" cy="21928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1591" y="2397539"/>
            <a:ext cx="3172519" cy="23793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485188" y="3061017"/>
            <a:ext cx="2756554" cy="20674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t="27342"/>
          <a:stretch/>
        </p:blipFill>
        <p:spPr>
          <a:xfrm>
            <a:off x="7055584" y="4435528"/>
            <a:ext cx="2878894" cy="15655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4" name="Rectangle 23"/>
          <p:cNvSpPr/>
          <p:nvPr/>
        </p:nvSpPr>
        <p:spPr>
          <a:xfrm>
            <a:off x="96437" y="2139430"/>
            <a:ext cx="2248225" cy="4569367"/>
          </a:xfrm>
          <a:prstGeom prst="rect">
            <a:avLst/>
          </a:prstGeom>
          <a:solidFill>
            <a:schemeClr val="accent1">
              <a:alpha val="30000"/>
            </a:schemeClr>
          </a:solidFill>
          <a:ln>
            <a:solidFill>
              <a:schemeClr val="accent1">
                <a:shade val="50000"/>
                <a:alpha val="5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Callout 42"/>
          <p:cNvSpPr/>
          <p:nvPr/>
        </p:nvSpPr>
        <p:spPr>
          <a:xfrm>
            <a:off x="4767086" y="5218297"/>
            <a:ext cx="714129" cy="530929"/>
          </a:xfrm>
          <a:prstGeom prst="wedgeEllipseCallout">
            <a:avLst>
              <a:gd name="adj1" fmla="val -40817"/>
              <a:gd name="adj2" fmla="val -211937"/>
            </a:avLst>
          </a:prstGeom>
          <a:solidFill>
            <a:schemeClr val="accent1">
              <a:lumMod val="20000"/>
              <a:lumOff val="8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820474" y="5299095"/>
            <a:ext cx="657367" cy="369332"/>
          </a:xfrm>
          <a:prstGeom prst="rect">
            <a:avLst/>
          </a:prstGeom>
          <a:noFill/>
        </p:spPr>
        <p:txBody>
          <a:bodyPr wrap="square" rtlCol="0">
            <a:spAutoFit/>
          </a:bodyPr>
          <a:lstStyle/>
          <a:p>
            <a:r>
              <a:rPr lang="en-US" dirty="0" smtClean="0"/>
              <a:t>$2.0</a:t>
            </a:r>
            <a:endParaRPr lang="en-US" dirty="0"/>
          </a:p>
        </p:txBody>
      </p:sp>
    </p:spTree>
    <p:extLst>
      <p:ext uri="{BB962C8B-B14F-4D97-AF65-F5344CB8AC3E}">
        <p14:creationId xmlns:p14="http://schemas.microsoft.com/office/powerpoint/2010/main" val="3611549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1704</TotalTime>
  <Words>1494</Words>
  <Application>Microsoft Office PowerPoint</Application>
  <PresentationFormat>Widescreen</PresentationFormat>
  <Paragraphs>301</Paragraphs>
  <Slides>39</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Adobe Gothic Std B</vt:lpstr>
      <vt:lpstr>Arial</vt:lpstr>
      <vt:lpstr>Arial Narrow</vt:lpstr>
      <vt:lpstr>Calibri</vt:lpstr>
      <vt:lpstr>Calibri Light</vt:lpstr>
      <vt:lpstr>Century</vt:lpstr>
      <vt:lpstr>Wingdings</vt:lpstr>
      <vt:lpstr>Office Theme</vt:lpstr>
      <vt:lpstr>PowerPoint Presentation</vt:lpstr>
      <vt:lpstr>PowerPoint Presentation</vt:lpstr>
      <vt:lpstr>Striking a Balance: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 Increase in Number of Customers    18%  Percent Increase in Number of Water Employees    0%</vt:lpstr>
      <vt:lpstr>According to water usage data, conservation efforts and education have proven successful.</vt:lpstr>
      <vt:lpstr>PowerPoint Presentation</vt:lpstr>
      <vt:lpstr>PowerPoint Presentation</vt:lpstr>
      <vt:lpstr>Groundwater Disinfection  Future Area for Treatment as Regulations Reduce Limits</vt:lpstr>
      <vt:lpstr>PowerPoint Presentation</vt:lpstr>
      <vt:lpstr>PowerPoint Presentation</vt:lpstr>
      <vt:lpstr>Current Method of Meter Reading   1970s   Advanced Water Metering    2020s</vt:lpstr>
      <vt:lpstr>Total Water System       640 miles   Metal Lines       300 miles  Replacement Cost per Mile       $750,000</vt:lpstr>
      <vt:lpstr>PowerPoint Presentation</vt:lpstr>
      <vt:lpstr>PowerPoint Presentation</vt:lpstr>
      <vt:lpstr>Need for Water Rate Increase</vt:lpstr>
      <vt:lpstr>Need for Water Rate Increase</vt:lpstr>
      <vt:lpstr>PowerPoint Presentation</vt:lpstr>
      <vt:lpstr>Commercial (FY23)</vt:lpstr>
      <vt:lpstr>PowerPoint Presentation</vt:lpstr>
      <vt:lpstr>PowerPoint Presentation</vt:lpstr>
      <vt:lpstr>Average = $12.42 Existing = $7.50 (36% below) Proposed = $9.30 (19% below)</vt:lpstr>
      <vt:lpstr>If the proposition were to pass, Norman’s water rates would still be more affordable in comparison to the average rates of peer cities.</vt:lpstr>
      <vt:lpstr>PowerPoint Presentation</vt:lpstr>
      <vt:lpstr>PowerPoint Presentation</vt:lpstr>
      <vt:lpstr>PowerPoint Presentation</vt:lpstr>
      <vt:lpstr>Average = $18.85 Existing = $12.00 (36% below) Proposed = $13.80 (27% below)</vt:lpstr>
      <vt:lpstr>Average = $40.65 Existing = $37.48 (8% below) Proposed = $42.03 (3% above)</vt:lpstr>
      <vt:lpstr>PowerPoint Presentation</vt:lpstr>
      <vt:lpstr>PowerPoint Presentation</vt:lpstr>
    </vt:vector>
  </TitlesOfParts>
  <Company>City of Norman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Vrska</dc:creator>
  <cp:lastModifiedBy>Chris Mattingly</cp:lastModifiedBy>
  <cp:revision>82</cp:revision>
  <cp:lastPrinted>2022-01-25T00:09:28Z</cp:lastPrinted>
  <dcterms:created xsi:type="dcterms:W3CDTF">2022-01-18T23:43:23Z</dcterms:created>
  <dcterms:modified xsi:type="dcterms:W3CDTF">2022-02-10T18:31:47Z</dcterms:modified>
</cp:coreProperties>
</file>