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7" r:id="rId2"/>
    <p:sldId id="302" r:id="rId3"/>
    <p:sldId id="290" r:id="rId4"/>
    <p:sldId id="306" r:id="rId5"/>
    <p:sldId id="325" r:id="rId6"/>
    <p:sldId id="326" r:id="rId7"/>
    <p:sldId id="327" r:id="rId8"/>
    <p:sldId id="328" r:id="rId9"/>
    <p:sldId id="329" r:id="rId10"/>
    <p:sldId id="331" r:id="rId11"/>
    <p:sldId id="330" r:id="rId12"/>
    <p:sldId id="332" r:id="rId13"/>
    <p:sldId id="333" r:id="rId14"/>
    <p:sldId id="300" r:id="rId15"/>
    <p:sldId id="305" r:id="rId16"/>
    <p:sldId id="297" r:id="rId17"/>
    <p:sldId id="337" r:id="rId18"/>
    <p:sldId id="339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238" cy="46672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7" y="2"/>
            <a:ext cx="3043238" cy="46672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6F57F8BA-FAD8-444F-A0F1-B90BAFB308E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75"/>
            <a:ext cx="3043238" cy="46672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7" y="8842375"/>
            <a:ext cx="3043238" cy="46672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FB83661C-2496-4162-A5A1-71328CEE8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74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9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6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4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8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7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6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4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2140-E3F8-4B42-93ED-6389D5A338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9D51-5EBA-4DBB-8D56-79727A378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34227"/>
            <a:ext cx="11582400" cy="21812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City of Norman/Gooden Group/Amber Integrated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Proposed Bridge Maintenance Bond Program</a:t>
            </a:r>
            <a:br>
              <a:rPr lang="en-US" sz="4800" dirty="0" smtClean="0"/>
            </a:br>
            <a:r>
              <a:rPr lang="en-US" sz="4800" dirty="0" smtClean="0"/>
              <a:t>Survey #1 Results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22600"/>
            <a:ext cx="85344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4566" y="2400686"/>
            <a:ext cx="1654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Council Study Session</a:t>
            </a:r>
          </a:p>
          <a:p>
            <a:pPr algn="ctr"/>
            <a:r>
              <a:rPr lang="en-US" dirty="0" smtClean="0"/>
              <a:t>Tuesday,</a:t>
            </a:r>
          </a:p>
          <a:p>
            <a:pPr algn="ctr"/>
            <a:r>
              <a:rPr lang="en-US" dirty="0" smtClean="0"/>
              <a:t>July 11,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36" y="1405467"/>
            <a:ext cx="11146051" cy="3995208"/>
          </a:xfrm>
          <a:prstGeom prst="rect">
            <a:avLst/>
          </a:prstGeom>
        </p:spPr>
      </p:pic>
      <p:pic>
        <p:nvPicPr>
          <p:cNvPr id="8" name="Picture 2" descr="signature_2734207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6" y="5143500"/>
            <a:ext cx="1371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8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48609"/>
            <a:ext cx="7924800" cy="4220391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11733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07" y="1317382"/>
            <a:ext cx="11020425" cy="4095750"/>
          </a:xfrm>
          <a:prstGeom prst="rect">
            <a:avLst/>
          </a:prstGeom>
        </p:spPr>
      </p:pic>
      <p:pic>
        <p:nvPicPr>
          <p:cNvPr id="7" name="Picture 2" descr="signature_2734207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7" y="5155957"/>
            <a:ext cx="1371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48609"/>
            <a:ext cx="7924800" cy="4220391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11733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075" y="1052512"/>
            <a:ext cx="10991850" cy="4752975"/>
          </a:xfrm>
          <a:prstGeom prst="rect">
            <a:avLst/>
          </a:prstGeom>
        </p:spPr>
      </p:pic>
      <p:pic>
        <p:nvPicPr>
          <p:cNvPr id="7" name="Picture 2" descr="signature_2734207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5548312"/>
            <a:ext cx="1371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3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48609"/>
            <a:ext cx="7924800" cy="4220391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11733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67" y="1540933"/>
            <a:ext cx="11259333" cy="2914650"/>
          </a:xfrm>
          <a:prstGeom prst="rect">
            <a:avLst/>
          </a:prstGeom>
        </p:spPr>
      </p:pic>
      <p:pic>
        <p:nvPicPr>
          <p:cNvPr id="6" name="Picture 2" descr="signature_2734207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7" y="4198408"/>
            <a:ext cx="1371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7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48610"/>
            <a:ext cx="243839" cy="158396"/>
          </a:xfrm>
        </p:spPr>
        <p:txBody>
          <a:bodyPr>
            <a:normAutofit fontScale="25000" lnSpcReduction="20000"/>
          </a:bodyPr>
          <a:lstStyle/>
          <a:p>
            <a:endParaRPr lang="en-US" sz="2800" dirty="0" smtClean="0"/>
          </a:p>
          <a:p>
            <a:endParaRPr lang="en-US" sz="11733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5806"/>
            <a:ext cx="11785597" cy="523401"/>
          </a:xfrm>
        </p:spPr>
        <p:txBody>
          <a:bodyPr>
            <a:noAutofit/>
          </a:bodyPr>
          <a:lstStyle/>
          <a:p>
            <a:r>
              <a:rPr lang="en-US" sz="4267" dirty="0"/>
              <a:t>Issues &amp; 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3315" y="1488138"/>
            <a:ext cx="560601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10 – Year, $50 Million Bond Program</a:t>
            </a:r>
          </a:p>
          <a:p>
            <a:pPr algn="ctr"/>
            <a:r>
              <a:rPr lang="en-US" sz="2800" i="1" dirty="0" smtClean="0"/>
              <a:t>or</a:t>
            </a:r>
          </a:p>
          <a:p>
            <a:pPr algn="just"/>
            <a:r>
              <a:rPr lang="en-US" sz="2800" dirty="0" smtClean="0"/>
              <a:t>5 – Year, $20 Million Bond Program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/>
            <a:r>
              <a:rPr lang="en-US" sz="2800" dirty="0"/>
              <a:t>October 10, 2023 Bond </a:t>
            </a:r>
            <a:r>
              <a:rPr lang="en-US" sz="2800" dirty="0" smtClean="0"/>
              <a:t>Election</a:t>
            </a:r>
          </a:p>
          <a:p>
            <a:pPr algn="ctr"/>
            <a:r>
              <a:rPr lang="en-US" sz="2800" i="1" dirty="0" smtClean="0"/>
              <a:t>or</a:t>
            </a:r>
            <a:endParaRPr lang="en-US" sz="2800" i="1" dirty="0"/>
          </a:p>
          <a:p>
            <a:pPr algn="just"/>
            <a:r>
              <a:rPr lang="en-US" sz="2800" dirty="0"/>
              <a:t>Other Election Date (</a:t>
            </a:r>
            <a:r>
              <a:rPr lang="en-US" sz="2800" dirty="0" smtClean="0"/>
              <a:t>Nov., Feb., Apr.)</a:t>
            </a:r>
            <a:endParaRPr lang="en-US" sz="2800" dirty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960" y="1316868"/>
            <a:ext cx="982903" cy="982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004" y="3505198"/>
            <a:ext cx="934061" cy="9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2" y="387017"/>
            <a:ext cx="11785597" cy="938841"/>
          </a:xfrm>
        </p:spPr>
        <p:txBody>
          <a:bodyPr>
            <a:normAutofit/>
          </a:bodyPr>
          <a:lstStyle/>
          <a:p>
            <a:r>
              <a:rPr lang="en-US" sz="4267" dirty="0" smtClean="0"/>
              <a:t>Next Steps</a:t>
            </a:r>
            <a:endParaRPr lang="en-US" sz="42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063" y="1325858"/>
            <a:ext cx="4641930" cy="474692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July 25, 2023</a:t>
            </a:r>
          </a:p>
          <a:p>
            <a:pPr lvl="1"/>
            <a:r>
              <a:rPr lang="en-US" sz="1466" dirty="0" smtClean="0"/>
              <a:t>Ballot Ordinance, First Reading</a:t>
            </a:r>
            <a:endParaRPr lang="en-US" sz="1466" dirty="0"/>
          </a:p>
          <a:p>
            <a:r>
              <a:rPr lang="en-US" sz="2000" dirty="0" smtClean="0"/>
              <a:t>August 8, 2023</a:t>
            </a:r>
          </a:p>
          <a:p>
            <a:pPr lvl="1"/>
            <a:r>
              <a:rPr lang="en-US" sz="1466" dirty="0" smtClean="0"/>
              <a:t>Ballot Ordinance, Second Reading</a:t>
            </a:r>
          </a:p>
          <a:p>
            <a:r>
              <a:rPr lang="en-US" sz="2000" dirty="0" smtClean="0"/>
              <a:t>August 2023	</a:t>
            </a:r>
          </a:p>
          <a:p>
            <a:pPr lvl="1"/>
            <a:r>
              <a:rPr lang="en-US" sz="1466" dirty="0" smtClean="0"/>
              <a:t>Develop Campaign Materials</a:t>
            </a:r>
          </a:p>
          <a:p>
            <a:pPr lvl="1"/>
            <a:r>
              <a:rPr lang="en-US" sz="1466" dirty="0" smtClean="0"/>
              <a:t>Send Second Survey</a:t>
            </a:r>
          </a:p>
          <a:p>
            <a:r>
              <a:rPr lang="en-US" sz="2000" dirty="0" smtClean="0"/>
              <a:t>September – October 2023</a:t>
            </a:r>
          </a:p>
          <a:p>
            <a:pPr lvl="1"/>
            <a:r>
              <a:rPr lang="en-US" sz="1466" dirty="0" smtClean="0"/>
              <a:t>Active Information Campaign</a:t>
            </a:r>
          </a:p>
          <a:p>
            <a:r>
              <a:rPr lang="en-US" sz="2000" dirty="0" smtClean="0"/>
              <a:t>October 10, 2023</a:t>
            </a:r>
          </a:p>
          <a:p>
            <a:pPr lvl="1"/>
            <a:r>
              <a:rPr lang="en-US" sz="1466" dirty="0" smtClean="0"/>
              <a:t>Election Day</a:t>
            </a:r>
          </a:p>
          <a:p>
            <a:r>
              <a:rPr lang="en-US" sz="2000" dirty="0" smtClean="0"/>
              <a:t>May, 2024 </a:t>
            </a:r>
          </a:p>
          <a:p>
            <a:pPr lvl="1"/>
            <a:r>
              <a:rPr lang="en-US" sz="1466" dirty="0" smtClean="0"/>
              <a:t>Begin Bridge Maintenance Bond Program Construction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2" y="1374376"/>
            <a:ext cx="6028265" cy="3362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4006" y="4737156"/>
            <a:ext cx="486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/>
              <a:t>60</a:t>
            </a:r>
            <a:r>
              <a:rPr lang="en-US" sz="1200" i="1" u="sng" baseline="30000" dirty="0" smtClean="0"/>
              <a:t>th</a:t>
            </a:r>
            <a:r>
              <a:rPr lang="en-US" sz="1200" i="1" u="sng" dirty="0" smtClean="0"/>
              <a:t> Ave NE Bridge </a:t>
            </a:r>
            <a:r>
              <a:rPr lang="en-US" sz="1200" i="1" dirty="0" smtClean="0"/>
              <a:t>over Rock Creek (located north of Rock Creek Rd).</a:t>
            </a:r>
          </a:p>
          <a:p>
            <a:endParaRPr lang="en-US" sz="1200" i="1" dirty="0" smtClean="0"/>
          </a:p>
          <a:p>
            <a:r>
              <a:rPr lang="en-US" sz="1200" i="1" dirty="0" smtClean="0"/>
              <a:t>Built in </a:t>
            </a:r>
            <a:r>
              <a:rPr lang="en-US" sz="1200" i="1" u="sng" dirty="0" smtClean="0"/>
              <a:t>1940</a:t>
            </a:r>
            <a:r>
              <a:rPr lang="en-US" sz="1200" i="1" dirty="0" smtClean="0"/>
              <a:t>.</a:t>
            </a:r>
          </a:p>
          <a:p>
            <a:endParaRPr lang="en-US" sz="1200" i="1" dirty="0"/>
          </a:p>
          <a:p>
            <a:r>
              <a:rPr lang="en-US" sz="1200" i="1" dirty="0" smtClean="0"/>
              <a:t>This Bridge is rated Structurally Deficient and Load Posted for </a:t>
            </a:r>
            <a:r>
              <a:rPr lang="en-US" sz="1200" i="1" u="sng" dirty="0" smtClean="0"/>
              <a:t>4 Tons</a:t>
            </a:r>
            <a:r>
              <a:rPr lang="en-US" sz="1200" i="1" dirty="0" smtClean="0"/>
              <a:t>.</a:t>
            </a:r>
          </a:p>
          <a:p>
            <a:r>
              <a:rPr lang="en-US" sz="1200" i="1" dirty="0" smtClean="0"/>
              <a:t>This Bridge is currently closed indefinitely due to structural failure.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549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917" y="652965"/>
            <a:ext cx="12096081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COUNCIL DIRECTION?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-84221" y="1795965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Shawn O’Leary, City Director of Public Works</a:t>
            </a:r>
          </a:p>
          <a:p>
            <a:pPr algn="ctr"/>
            <a:r>
              <a:rPr lang="en-US" dirty="0" smtClean="0"/>
              <a:t>Joseph Hill, City Streets Program Manager </a:t>
            </a:r>
          </a:p>
          <a:p>
            <a:pPr algn="ctr"/>
            <a:r>
              <a:rPr lang="en-US" dirty="0" smtClean="0"/>
              <a:t>Jackson Lisle, Amber Integrated</a:t>
            </a:r>
          </a:p>
          <a:p>
            <a:pPr algn="ctr"/>
            <a:r>
              <a:rPr lang="en-US" dirty="0" smtClean="0"/>
              <a:t>Beth Harrison, Gooden Group</a:t>
            </a:r>
          </a:p>
        </p:txBody>
      </p:sp>
    </p:spTree>
    <p:extLst>
      <p:ext uri="{BB962C8B-B14F-4D97-AF65-F5344CB8AC3E}">
        <p14:creationId xmlns:p14="http://schemas.microsoft.com/office/powerpoint/2010/main" val="34360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748609"/>
            <a:ext cx="7924800" cy="4220391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11733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21" y="785004"/>
            <a:ext cx="6622041" cy="51170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656845"/>
              </p:ext>
            </p:extLst>
          </p:nvPr>
        </p:nvGraphicFramePr>
        <p:xfrm>
          <a:off x="7682346" y="945185"/>
          <a:ext cx="4312392" cy="441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196">
                  <a:extLst>
                    <a:ext uri="{9D8B030D-6E8A-4147-A177-3AD203B41FA5}">
                      <a16:colId xmlns:a16="http://schemas.microsoft.com/office/drawing/2014/main" val="2120949598"/>
                    </a:ext>
                  </a:extLst>
                </a:gridCol>
                <a:gridCol w="2156196">
                  <a:extLst>
                    <a:ext uri="{9D8B030D-6E8A-4147-A177-3AD203B41FA5}">
                      <a16:colId xmlns:a16="http://schemas.microsoft.com/office/drawing/2014/main" val="1671218942"/>
                    </a:ext>
                  </a:extLst>
                </a:gridCol>
              </a:tblGrid>
              <a:tr h="3525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REPLACE  </a:t>
                      </a:r>
                      <a:r>
                        <a:rPr lang="en-US" sz="1600" b="1" dirty="0" smtClean="0"/>
                        <a:t>[Ward]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MAJOR REPAIR </a:t>
                      </a:r>
                      <a:r>
                        <a:rPr lang="en-US" sz="1600" b="1" dirty="0" smtClean="0"/>
                        <a:t>[Ward]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892102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Ave</a:t>
                      </a:r>
                      <a:r>
                        <a:rPr lang="en-US" sz="1600" baseline="0" dirty="0" smtClean="0"/>
                        <a:t> NE </a:t>
                      </a:r>
                      <a:r>
                        <a:rPr lang="en-US" sz="1600" b="1" baseline="0" dirty="0" smtClean="0"/>
                        <a:t>[5]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trike="sngStrike" dirty="0" smtClean="0">
                          <a:solidFill>
                            <a:srgbClr val="FF0000"/>
                          </a:solidFill>
                        </a:rPr>
                        <a:t>Indian Hills Rd [6]</a:t>
                      </a:r>
                      <a:endParaRPr lang="en-US" sz="1600" b="1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16173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N. Porter Ave </a:t>
                      </a:r>
                      <a:r>
                        <a:rPr lang="en-US" sz="1600" b="1" dirty="0" smtClean="0"/>
                        <a:t>[6]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Franklin Rd </a:t>
                      </a:r>
                      <a:r>
                        <a:rPr lang="en-US" sz="1600" b="1" dirty="0" smtClean="0"/>
                        <a:t>[5]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19596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r>
                        <a:rPr lang="en-US" sz="1600" b="1" strike="sngStrike" dirty="0" smtClean="0">
                          <a:solidFill>
                            <a:srgbClr val="FF0000"/>
                          </a:solidFill>
                        </a:rPr>
                        <a:t>E.</a:t>
                      </a:r>
                      <a:r>
                        <a:rPr lang="en-US" sz="1600" b="1" strike="sngStrike" baseline="0" dirty="0" smtClean="0">
                          <a:solidFill>
                            <a:srgbClr val="FF0000"/>
                          </a:solidFill>
                        </a:rPr>
                        <a:t> Robinson [5]</a:t>
                      </a:r>
                      <a:endParaRPr lang="en-US" sz="1600" b="1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Ave SW </a:t>
                      </a:r>
                      <a:r>
                        <a:rPr lang="en-US" sz="1600" b="1" dirty="0" smtClean="0"/>
                        <a:t>[2]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80283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Ave NE </a:t>
                      </a:r>
                      <a:r>
                        <a:rPr lang="en-US" sz="1600" b="1" dirty="0" smtClean="0"/>
                        <a:t>[5]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W. Robinson </a:t>
                      </a:r>
                      <a:r>
                        <a:rPr lang="en-US" sz="1600" b="1" dirty="0" smtClean="0"/>
                        <a:t>[3/8]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161596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Lindsey St. </a:t>
                      </a:r>
                      <a:r>
                        <a:rPr lang="en-US" sz="1600" b="1" dirty="0" smtClean="0"/>
                        <a:t>[5]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Lindsey St. </a:t>
                      </a:r>
                      <a:r>
                        <a:rPr lang="en-US" sz="1600" b="1" dirty="0" smtClean="0"/>
                        <a:t>[1/4/7]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42014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Ave</a:t>
                      </a:r>
                      <a:r>
                        <a:rPr lang="en-US" sz="1600" baseline="0" dirty="0" smtClean="0"/>
                        <a:t> NE </a:t>
                      </a:r>
                      <a:r>
                        <a:rPr lang="en-US" sz="1600" b="1" baseline="0" dirty="0" smtClean="0"/>
                        <a:t>[6]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Boyd</a:t>
                      </a:r>
                      <a:r>
                        <a:rPr lang="en-US" sz="1600" baseline="0" dirty="0" smtClean="0"/>
                        <a:t> St. </a:t>
                      </a:r>
                      <a:r>
                        <a:rPr lang="en-US" sz="1600" b="1" baseline="0" dirty="0" smtClean="0"/>
                        <a:t>[4]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60140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Ave NE </a:t>
                      </a:r>
                      <a:r>
                        <a:rPr lang="en-US" sz="1600" b="1" dirty="0" smtClean="0"/>
                        <a:t>[5/6]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Iowa St. </a:t>
                      </a:r>
                      <a:r>
                        <a:rPr lang="en-US" sz="1600" b="1" dirty="0" smtClean="0"/>
                        <a:t>[2]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922531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E.</a:t>
                      </a:r>
                      <a:r>
                        <a:rPr lang="en-US" sz="1600" baseline="0" dirty="0" smtClean="0"/>
                        <a:t> Post Oak </a:t>
                      </a:r>
                      <a:r>
                        <a:rPr lang="en-US" sz="1600" b="1" baseline="0" dirty="0" smtClean="0"/>
                        <a:t>[5]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E.</a:t>
                      </a:r>
                      <a:r>
                        <a:rPr lang="en-US" sz="1600" baseline="0" dirty="0" smtClean="0"/>
                        <a:t> Robinson </a:t>
                      </a:r>
                      <a:r>
                        <a:rPr lang="en-US" sz="1600" b="1" baseline="0" dirty="0" smtClean="0"/>
                        <a:t>[8/2]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688489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Franklin Rd </a:t>
                      </a:r>
                      <a:r>
                        <a:rPr lang="en-US" sz="1600" b="1" dirty="0" smtClean="0"/>
                        <a:t>[5/6]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 St. </a:t>
                      </a:r>
                      <a:r>
                        <a:rPr lang="en-US" sz="1600" b="1" dirty="0" smtClean="0"/>
                        <a:t>[2]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77380"/>
                  </a:ext>
                </a:extLst>
              </a:tr>
              <a:tr h="4457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Ave NE </a:t>
                      </a:r>
                      <a:r>
                        <a:rPr lang="en-US" sz="1600" b="1" dirty="0" smtClean="0"/>
                        <a:t>[5]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151769"/>
                  </a:ext>
                </a:extLst>
              </a:tr>
              <a:tr h="4457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Creekside Dr.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[1]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931311"/>
                  </a:ext>
                </a:extLst>
              </a:tr>
            </a:tbl>
          </a:graphicData>
        </a:graphic>
      </p:graphicFrame>
      <p:sp>
        <p:nvSpPr>
          <p:cNvPr id="8" name="Multiply 7"/>
          <p:cNvSpPr/>
          <p:nvPr/>
        </p:nvSpPr>
        <p:spPr>
          <a:xfrm>
            <a:off x="2470068" y="2339439"/>
            <a:ext cx="242455" cy="296883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4267201" y="3501241"/>
            <a:ext cx="242455" cy="296883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>
            <a:off x="2796638" y="4269179"/>
            <a:ext cx="201882" cy="136564"/>
          </a:xfrm>
          <a:prstGeom prst="flowChartExtra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202" y="261603"/>
            <a:ext cx="11785597" cy="523401"/>
          </a:xfrm>
        </p:spPr>
        <p:txBody>
          <a:bodyPr>
            <a:normAutofit fontScale="90000"/>
          </a:bodyPr>
          <a:lstStyle/>
          <a:p>
            <a:r>
              <a:rPr lang="en-US" sz="4267" dirty="0" smtClean="0"/>
              <a:t>Proposed Bridge Bond Locations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6794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202" y="387017"/>
            <a:ext cx="11785597" cy="938841"/>
          </a:xfrm>
        </p:spPr>
        <p:txBody>
          <a:bodyPr>
            <a:normAutofit/>
          </a:bodyPr>
          <a:lstStyle/>
          <a:p>
            <a:r>
              <a:rPr lang="en-US" sz="4267" dirty="0" smtClean="0"/>
              <a:t>Proposed Cost Breakdown</a:t>
            </a:r>
            <a:endParaRPr lang="en-US" sz="4267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11" y="1325858"/>
            <a:ext cx="11584378" cy="37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2" y="387017"/>
            <a:ext cx="11785597" cy="938841"/>
          </a:xfrm>
        </p:spPr>
        <p:txBody>
          <a:bodyPr>
            <a:normAutofit/>
          </a:bodyPr>
          <a:lstStyle/>
          <a:p>
            <a:r>
              <a:rPr lang="en-US" sz="4267" dirty="0" smtClean="0"/>
              <a:t>Program Background</a:t>
            </a:r>
            <a:endParaRPr lang="en-US" sz="42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1578208"/>
            <a:ext cx="11785597" cy="404021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October </a:t>
            </a:r>
            <a:r>
              <a:rPr lang="en-US" sz="2200" dirty="0" smtClean="0"/>
              <a:t>27, </a:t>
            </a:r>
            <a:r>
              <a:rPr lang="en-US" sz="2200" dirty="0" smtClean="0"/>
              <a:t>2022 – CP&amp;T Committee </a:t>
            </a:r>
          </a:p>
          <a:p>
            <a:r>
              <a:rPr lang="en-US" sz="2200" dirty="0" smtClean="0"/>
              <a:t>January </a:t>
            </a:r>
            <a:r>
              <a:rPr lang="en-US" sz="2200" dirty="0" smtClean="0"/>
              <a:t>17, </a:t>
            </a:r>
            <a:r>
              <a:rPr lang="en-US" sz="2200" dirty="0" smtClean="0"/>
              <a:t>2023 – Council Study Session</a:t>
            </a:r>
          </a:p>
          <a:p>
            <a:r>
              <a:rPr lang="en-US" sz="2200" dirty="0" smtClean="0"/>
              <a:t>June 20, 2023 – Council Study Session</a:t>
            </a:r>
          </a:p>
          <a:p>
            <a:r>
              <a:rPr lang="en-US" sz="2200" dirty="0" smtClean="0"/>
              <a:t>June 23 – 27, 2023 – Public Survey </a:t>
            </a:r>
          </a:p>
          <a:p>
            <a:r>
              <a:rPr lang="en-US" sz="2200" dirty="0" smtClean="0"/>
              <a:t>July 11, 2023 – Survey Results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9170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2" y="67736"/>
            <a:ext cx="11785597" cy="921588"/>
          </a:xfrm>
        </p:spPr>
        <p:txBody>
          <a:bodyPr>
            <a:normAutofit/>
          </a:bodyPr>
          <a:lstStyle/>
          <a:p>
            <a:r>
              <a:rPr lang="en-US" sz="4267" dirty="0" smtClean="0"/>
              <a:t>Norman Bridge Bond Survey #1</a:t>
            </a:r>
            <a:endParaRPr lang="en-US" sz="42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1105012"/>
            <a:ext cx="11260666" cy="54143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b="1" dirty="0" smtClean="0"/>
              <a:t>Key Findings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Norman </a:t>
            </a:r>
            <a:r>
              <a:rPr lang="en-US" sz="2400" dirty="0"/>
              <a:t>voters generally view bridges as </a:t>
            </a:r>
            <a:r>
              <a:rPr lang="en-US" sz="2400" dirty="0" smtClean="0"/>
              <a:t>safe. Nearly </a:t>
            </a:r>
            <a:r>
              <a:rPr lang="en-US" sz="2400" dirty="0"/>
              <a:t>85% of likely voters in Norman believe the bridges in their community are either “very” or “somewhat” safe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There </a:t>
            </a:r>
            <a:r>
              <a:rPr lang="en-US" sz="2400" dirty="0"/>
              <a:t>is general confusion and/or misunderstanding about how </a:t>
            </a:r>
            <a:r>
              <a:rPr lang="en-US" sz="2400" dirty="0" smtClean="0"/>
              <a:t>Norman’s </a:t>
            </a:r>
            <a:r>
              <a:rPr lang="en-US" sz="2400" dirty="0"/>
              <a:t>bridges are funded</a:t>
            </a:r>
            <a:r>
              <a:rPr lang="en-US" sz="2400" dirty="0" smtClean="0"/>
              <a:t>. Only a quarter of respondents believed the city was responsible for funding.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A </a:t>
            </a:r>
            <a:r>
              <a:rPr lang="en-US" sz="2400" dirty="0"/>
              <a:t>majority of voters (60%) believed the city was responsible for less than the current 80 bridges they are responsible for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General </a:t>
            </a:r>
            <a:r>
              <a:rPr lang="en-US" sz="2400" dirty="0"/>
              <a:t>concern about specific bridges in a </a:t>
            </a:r>
            <a:r>
              <a:rPr lang="en-US" sz="2400" dirty="0" smtClean="0"/>
              <a:t>voter’s </a:t>
            </a:r>
            <a:r>
              <a:rPr lang="en-US" sz="2400" dirty="0"/>
              <a:t>neighborhood or community is low suggesting a lack of awareness about the current bridge concerns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Norman Transcript newspaper was referenced the most times (21%) when asking voters how they research local elections in Norman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10-year $50 Million bond program is much more favorable than the 5-year $20 Million bond program.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20533" y="804333"/>
            <a:ext cx="555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(400 </a:t>
            </a:r>
            <a:r>
              <a:rPr lang="en-US" dirty="0"/>
              <a:t>respondents from June 23</a:t>
            </a:r>
            <a:r>
              <a:rPr lang="en-US" baseline="30000" dirty="0"/>
              <a:t>rd</a:t>
            </a:r>
            <a:r>
              <a:rPr lang="en-US" dirty="0"/>
              <a:t> – June 27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2023)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48609"/>
            <a:ext cx="7924800" cy="4220391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11733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600" y="1244171"/>
            <a:ext cx="11417491" cy="3427312"/>
          </a:xfrm>
          <a:prstGeom prst="rect">
            <a:avLst/>
          </a:prstGeom>
        </p:spPr>
      </p:pic>
      <p:pic>
        <p:nvPicPr>
          <p:cNvPr id="2050" name="Picture 2" descr="signature_2734207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7" y="4414308"/>
            <a:ext cx="1371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2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48609"/>
            <a:ext cx="7924800" cy="4220391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11733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088" y="1507066"/>
            <a:ext cx="11339749" cy="2827337"/>
          </a:xfrm>
          <a:prstGeom prst="rect">
            <a:avLst/>
          </a:prstGeom>
        </p:spPr>
      </p:pic>
      <p:pic>
        <p:nvPicPr>
          <p:cNvPr id="6" name="Picture 2" descr="signature_2734207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7" y="4077228"/>
            <a:ext cx="1371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1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48609"/>
            <a:ext cx="7924800" cy="4220391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11733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49" y="1153333"/>
            <a:ext cx="11179178" cy="4053667"/>
          </a:xfrm>
          <a:prstGeom prst="rect">
            <a:avLst/>
          </a:prstGeom>
        </p:spPr>
      </p:pic>
      <p:pic>
        <p:nvPicPr>
          <p:cNvPr id="8" name="Picture 2" descr="signature_2734207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027" y="4949825"/>
            <a:ext cx="1371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48609"/>
            <a:ext cx="7924800" cy="4220391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11733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812" y="1316302"/>
            <a:ext cx="10620375" cy="4114800"/>
          </a:xfrm>
          <a:prstGeom prst="rect">
            <a:avLst/>
          </a:prstGeom>
        </p:spPr>
      </p:pic>
      <p:pic>
        <p:nvPicPr>
          <p:cNvPr id="7" name="Picture 2" descr="signature_2734207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87" y="5173927"/>
            <a:ext cx="1371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3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48609"/>
            <a:ext cx="7924800" cy="4220391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11733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483" y="1426876"/>
            <a:ext cx="11487324" cy="3363132"/>
          </a:xfrm>
          <a:prstGeom prst="rect">
            <a:avLst/>
          </a:prstGeom>
        </p:spPr>
      </p:pic>
      <p:pic>
        <p:nvPicPr>
          <p:cNvPr id="6" name="Picture 2" descr="signature_2734207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4431241"/>
            <a:ext cx="1371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1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99" y="1659468"/>
            <a:ext cx="11000171" cy="2742670"/>
          </a:xfrm>
          <a:prstGeom prst="rect">
            <a:avLst/>
          </a:prstGeom>
        </p:spPr>
      </p:pic>
      <p:pic>
        <p:nvPicPr>
          <p:cNvPr id="7" name="Picture 2" descr="signature_2734207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370" y="4144963"/>
            <a:ext cx="13716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7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 PPT Template Red and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68772</TotalTime>
  <Words>533</Words>
  <Application>Microsoft Office PowerPoint</Application>
  <PresentationFormat>Widescreen</PresentationFormat>
  <Paragraphs>92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CoN PPT Template Red and Blue</vt:lpstr>
      <vt:lpstr>City of Norman/Gooden Group/Amber Integrated Proposed Bridge Maintenance Bond Program Survey #1 Results</vt:lpstr>
      <vt:lpstr>Program Background</vt:lpstr>
      <vt:lpstr>Norman Bridge Bond Survey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&amp; Options</vt:lpstr>
      <vt:lpstr>Next Steps</vt:lpstr>
      <vt:lpstr>COUNCIL DIRECTION?</vt:lpstr>
      <vt:lpstr>Proposed Bridge Bond Locations</vt:lpstr>
      <vt:lpstr>Proposed Cost Breakdown</vt:lpstr>
    </vt:vector>
  </TitlesOfParts>
  <Company>City of Norman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1/8% Sales Tax for  Norman Transportation</dc:title>
  <dc:creator>Annahlyse Meyer</dc:creator>
  <cp:lastModifiedBy>Amy Shepard</cp:lastModifiedBy>
  <cp:revision>344</cp:revision>
  <cp:lastPrinted>2023-07-11T19:58:54Z</cp:lastPrinted>
  <dcterms:created xsi:type="dcterms:W3CDTF">2019-09-06T13:37:02Z</dcterms:created>
  <dcterms:modified xsi:type="dcterms:W3CDTF">2023-07-19T14:11:12Z</dcterms:modified>
</cp:coreProperties>
</file>