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14.jpg" ContentType="image/jpeg"/>
  <Override PartName="/ppt/media/image32.jpg" ContentType="image/jpeg"/>
  <Override PartName="/ppt/media/image34.jpg" ContentType="image/jpeg"/>
  <Override PartName="/ppt/media/image41.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Lst>
  <p:notesMasterIdLst>
    <p:notesMasterId r:id="rId38"/>
  </p:notesMasterIdLst>
  <p:sldIdLst>
    <p:sldId id="364" r:id="rId4"/>
    <p:sldId id="365" r:id="rId5"/>
    <p:sldId id="282" r:id="rId6"/>
    <p:sldId id="284" r:id="rId7"/>
    <p:sldId id="295" r:id="rId8"/>
    <p:sldId id="324" r:id="rId9"/>
    <p:sldId id="329" r:id="rId10"/>
    <p:sldId id="331" r:id="rId11"/>
    <p:sldId id="332" r:id="rId12"/>
    <p:sldId id="333" r:id="rId13"/>
    <p:sldId id="334" r:id="rId14"/>
    <p:sldId id="335" r:id="rId15"/>
    <p:sldId id="336" r:id="rId16"/>
    <p:sldId id="337" r:id="rId17"/>
    <p:sldId id="338" r:id="rId18"/>
    <p:sldId id="339" r:id="rId19"/>
    <p:sldId id="340" r:id="rId20"/>
    <p:sldId id="341" r:id="rId21"/>
    <p:sldId id="349" r:id="rId22"/>
    <p:sldId id="350" r:id="rId23"/>
    <p:sldId id="351" r:id="rId24"/>
    <p:sldId id="352" r:id="rId25"/>
    <p:sldId id="353" r:id="rId26"/>
    <p:sldId id="355" r:id="rId27"/>
    <p:sldId id="356" r:id="rId28"/>
    <p:sldId id="304" r:id="rId29"/>
    <p:sldId id="313" r:id="rId30"/>
    <p:sldId id="357" r:id="rId31"/>
    <p:sldId id="358" r:id="rId32"/>
    <p:sldId id="359" r:id="rId33"/>
    <p:sldId id="360" r:id="rId34"/>
    <p:sldId id="361" r:id="rId35"/>
    <p:sldId id="362" r:id="rId36"/>
    <p:sldId id="3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EE857-9418-4D13-B21A-1E963D072A7D}"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2817F-EDBB-467B-AFF4-DFCF01910376}" type="slidenum">
              <a:rPr lang="en-US" smtClean="0"/>
              <a:t>‹#›</a:t>
            </a:fld>
            <a:endParaRPr lang="en-US"/>
          </a:p>
        </p:txBody>
      </p:sp>
    </p:spTree>
    <p:extLst>
      <p:ext uri="{BB962C8B-B14F-4D97-AF65-F5344CB8AC3E}">
        <p14:creationId xmlns:p14="http://schemas.microsoft.com/office/powerpoint/2010/main" val="73497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6AB25-2CE5-2A41-BEFF-7D5B98643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28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B6AB25-2CE5-2A41-BEFF-7D5B98643D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97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28</a:t>
            </a:fld>
            <a:endParaRPr lang="en-US"/>
          </a:p>
        </p:txBody>
      </p:sp>
    </p:spTree>
    <p:extLst>
      <p:ext uri="{BB962C8B-B14F-4D97-AF65-F5344CB8AC3E}">
        <p14:creationId xmlns:p14="http://schemas.microsoft.com/office/powerpoint/2010/main" val="694904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29</a:t>
            </a:fld>
            <a:endParaRPr lang="en-US"/>
          </a:p>
        </p:txBody>
      </p:sp>
    </p:spTree>
    <p:extLst>
      <p:ext uri="{BB962C8B-B14F-4D97-AF65-F5344CB8AC3E}">
        <p14:creationId xmlns:p14="http://schemas.microsoft.com/office/powerpoint/2010/main" val="208292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30</a:t>
            </a:fld>
            <a:endParaRPr lang="en-US"/>
          </a:p>
        </p:txBody>
      </p:sp>
    </p:spTree>
    <p:extLst>
      <p:ext uri="{BB962C8B-B14F-4D97-AF65-F5344CB8AC3E}">
        <p14:creationId xmlns:p14="http://schemas.microsoft.com/office/powerpoint/2010/main" val="1096176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31</a:t>
            </a:fld>
            <a:endParaRPr lang="en-US"/>
          </a:p>
        </p:txBody>
      </p:sp>
    </p:spTree>
    <p:extLst>
      <p:ext uri="{BB962C8B-B14F-4D97-AF65-F5344CB8AC3E}">
        <p14:creationId xmlns:p14="http://schemas.microsoft.com/office/powerpoint/2010/main" val="398060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32</a:t>
            </a:fld>
            <a:endParaRPr lang="en-US"/>
          </a:p>
        </p:txBody>
      </p:sp>
    </p:spTree>
    <p:extLst>
      <p:ext uri="{BB962C8B-B14F-4D97-AF65-F5344CB8AC3E}">
        <p14:creationId xmlns:p14="http://schemas.microsoft.com/office/powerpoint/2010/main" val="81049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33</a:t>
            </a:fld>
            <a:endParaRPr lang="en-US"/>
          </a:p>
        </p:txBody>
      </p:sp>
    </p:spTree>
    <p:extLst>
      <p:ext uri="{BB962C8B-B14F-4D97-AF65-F5344CB8AC3E}">
        <p14:creationId xmlns:p14="http://schemas.microsoft.com/office/powerpoint/2010/main" val="297754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B6AB25-2CE5-2A41-BEFF-7D5B98643D8A}" type="slidenum">
              <a:rPr lang="en-US" smtClean="0"/>
              <a:t>34</a:t>
            </a:fld>
            <a:endParaRPr lang="en-US"/>
          </a:p>
        </p:txBody>
      </p:sp>
    </p:spTree>
    <p:extLst>
      <p:ext uri="{BB962C8B-B14F-4D97-AF65-F5344CB8AC3E}">
        <p14:creationId xmlns:p14="http://schemas.microsoft.com/office/powerpoint/2010/main" val="26251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8414C-0D03-4FA3-8568-383E443266C2}" type="datetime1">
              <a:rPr lang="en-US" smtClean="0"/>
              <a:t>6/18/2024</a:t>
            </a:fld>
            <a:endParaRPr lang="en-US" dirty="0"/>
          </a:p>
        </p:txBody>
      </p:sp>
      <p:sp>
        <p:nvSpPr>
          <p:cNvPr id="5" name="Footer Placeholder 4"/>
          <p:cNvSpPr>
            <a:spLocks noGrp="1"/>
          </p:cNvSpPr>
          <p:nvPr>
            <p:ph type="ftr" sz="quarter" idx="11"/>
          </p:nvPr>
        </p:nvSpPr>
        <p:spPr/>
        <p:txBody>
          <a:bodyPr/>
          <a:lstStyle/>
          <a:p>
            <a:r>
              <a:rPr lang="en-US" dirty="0" smtClean="0"/>
              <a:t>CITY OF NORMAN</a:t>
            </a:r>
            <a:endParaRPr lang="en-US" dirty="0"/>
          </a:p>
        </p:txBody>
      </p:sp>
      <p:sp>
        <p:nvSpPr>
          <p:cNvPr id="6" name="Slide Number Placeholder 5"/>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3842968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A391F-02FB-4144-A3B0-F9845B87932E}" type="datetime1">
              <a:rPr lang="en-US" smtClean="0"/>
              <a:t>6/18/2024</a:t>
            </a:fld>
            <a:endParaRPr lang="en-US" dirty="0"/>
          </a:p>
        </p:txBody>
      </p:sp>
      <p:sp>
        <p:nvSpPr>
          <p:cNvPr id="5" name="Footer Placeholder 4"/>
          <p:cNvSpPr>
            <a:spLocks noGrp="1"/>
          </p:cNvSpPr>
          <p:nvPr>
            <p:ph type="ftr" sz="quarter" idx="11"/>
          </p:nvPr>
        </p:nvSpPr>
        <p:spPr/>
        <p:txBody>
          <a:bodyPr/>
          <a:lstStyle/>
          <a:p>
            <a:r>
              <a:rPr lang="en-US" dirty="0" smtClean="0"/>
              <a:t>CITY OF NORMAN</a:t>
            </a:r>
            <a:endParaRPr lang="en-US" dirty="0"/>
          </a:p>
        </p:txBody>
      </p:sp>
      <p:sp>
        <p:nvSpPr>
          <p:cNvPr id="6" name="Slide Number Placeholder 5"/>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298764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52B11B-33C3-48B7-A59A-6BBE525A13A2}" type="datetime1">
              <a:rPr lang="en-US" smtClean="0"/>
              <a:t>6/18/2024</a:t>
            </a:fld>
            <a:endParaRPr lang="en-US" dirty="0"/>
          </a:p>
        </p:txBody>
      </p:sp>
      <p:sp>
        <p:nvSpPr>
          <p:cNvPr id="5" name="Footer Placeholder 4"/>
          <p:cNvSpPr>
            <a:spLocks noGrp="1"/>
          </p:cNvSpPr>
          <p:nvPr>
            <p:ph type="ftr" sz="quarter" idx="11"/>
          </p:nvPr>
        </p:nvSpPr>
        <p:spPr/>
        <p:txBody>
          <a:bodyPr/>
          <a:lstStyle/>
          <a:p>
            <a:r>
              <a:rPr lang="en-US" dirty="0" smtClean="0"/>
              <a:t>CITY OF NORMAN</a:t>
            </a:r>
            <a:endParaRPr lang="en-US" dirty="0"/>
          </a:p>
        </p:txBody>
      </p:sp>
      <p:sp>
        <p:nvSpPr>
          <p:cNvPr id="6" name="Slide Number Placeholder 5"/>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358248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984E-3EDD-7B43-CC6B-99308EB535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BCD65-2DBC-A946-F4D3-2FAAD67A21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722AB4-C6E8-FB01-3CE7-6B404ED05920}"/>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5" name="Footer Placeholder 4">
            <a:extLst>
              <a:ext uri="{FF2B5EF4-FFF2-40B4-BE49-F238E27FC236}">
                <a16:creationId xmlns:a16="http://schemas.microsoft.com/office/drawing/2014/main" id="{A4E3CDF9-3FC2-4A58-30EA-741553187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BD1C0C-679B-723A-A3FC-B0F1F7DCC8EE}"/>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602343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D44F-19FA-722C-5B31-373B4C2D83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23267F-5432-2688-810C-18FCACA018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59585-4F1D-5C72-5178-7ACE5D289B9E}"/>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5" name="Footer Placeholder 4">
            <a:extLst>
              <a:ext uri="{FF2B5EF4-FFF2-40B4-BE49-F238E27FC236}">
                <a16:creationId xmlns:a16="http://schemas.microsoft.com/office/drawing/2014/main" id="{0E3636F2-CA52-9547-DFDD-1FA0E76E5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843F5-E5DC-B8C7-29FE-90B5444AA204}"/>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386755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5C3E-1626-91B7-F186-C65DCD85A8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585A7E-4779-6596-C648-28408F006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59945-F3C1-9D22-4C9E-51420A8F2843}"/>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5" name="Footer Placeholder 4">
            <a:extLst>
              <a:ext uri="{FF2B5EF4-FFF2-40B4-BE49-F238E27FC236}">
                <a16:creationId xmlns:a16="http://schemas.microsoft.com/office/drawing/2014/main" id="{F6DF0BD3-46A4-A993-49E3-911C35653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67D69-A08D-85BE-731C-938EE0796DEA}"/>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197392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F9A4-9F3F-344D-74B6-3AB7FF115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93CBD-C85F-34B3-CC58-4260CF5AC1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6406DB-C414-3CD4-83DA-7D20B20BC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07F33-2D85-94A2-49F7-DE6C72FD23A6}"/>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6" name="Footer Placeholder 5">
            <a:extLst>
              <a:ext uri="{FF2B5EF4-FFF2-40B4-BE49-F238E27FC236}">
                <a16:creationId xmlns:a16="http://schemas.microsoft.com/office/drawing/2014/main" id="{13116B3D-1578-392E-C883-3094C59E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930FE8-016A-6489-4F70-BD68109A6D5F}"/>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3677560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A5D9-2EC7-A2D7-29E2-A22A05DBA2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C8C82B-15BF-1A78-B71F-26ECE6705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0F7672-E4C5-2EA5-FCD5-B446E1748D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075C-E14A-CAFB-071D-12C74EBFD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F8CA4-C433-9AAE-EEB8-FA8704E4BE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C4A77C-4B66-FD4D-15A6-BC4621A54A24}"/>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8" name="Footer Placeholder 7">
            <a:extLst>
              <a:ext uri="{FF2B5EF4-FFF2-40B4-BE49-F238E27FC236}">
                <a16:creationId xmlns:a16="http://schemas.microsoft.com/office/drawing/2014/main" id="{7B715607-E010-F68B-CDAB-4674F6FE9F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5AFD4B-6441-1E15-597A-3BF39199120B}"/>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76283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9AEC-246E-81F0-4249-19D5E457A0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0C74E0-A884-1C2E-5154-2622D43F2C35}"/>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4" name="Footer Placeholder 3">
            <a:extLst>
              <a:ext uri="{FF2B5EF4-FFF2-40B4-BE49-F238E27FC236}">
                <a16:creationId xmlns:a16="http://schemas.microsoft.com/office/drawing/2014/main" id="{33CB5EFB-F7F8-874F-B26F-745B82F4E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2882BD-934E-4B78-F7FE-4DCA8554E2D7}"/>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51847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14392-68E2-4380-0649-928222CB76C5}"/>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3" name="Footer Placeholder 2">
            <a:extLst>
              <a:ext uri="{FF2B5EF4-FFF2-40B4-BE49-F238E27FC236}">
                <a16:creationId xmlns:a16="http://schemas.microsoft.com/office/drawing/2014/main" id="{3026B90A-7137-706A-10E2-B2463ABC82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314675-6A9C-4ADF-A200-795B0E7CFF2C}"/>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3475121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D43F0-E707-11D9-4DC9-087D7C568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24D74-BE19-1936-DB76-DAE6E7035C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4C827-17C1-C881-1B83-6979B42B5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82AFC9-28C8-7F99-C8AB-16F0766D7A38}"/>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6" name="Footer Placeholder 5">
            <a:extLst>
              <a:ext uri="{FF2B5EF4-FFF2-40B4-BE49-F238E27FC236}">
                <a16:creationId xmlns:a16="http://schemas.microsoft.com/office/drawing/2014/main" id="{F66854EF-EAFB-509A-E0EA-2CC129F2F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5267A4-8A15-FAC0-81B3-A71AB3AD267E}"/>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393328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4B303B-CA96-4C52-AC14-C8C7CB61ED24}" type="datetime1">
              <a:rPr lang="en-US" smtClean="0"/>
              <a:t>6/18/2024</a:t>
            </a:fld>
            <a:endParaRPr lang="en-US" dirty="0"/>
          </a:p>
        </p:txBody>
      </p:sp>
      <p:sp>
        <p:nvSpPr>
          <p:cNvPr id="5" name="Footer Placeholder 4"/>
          <p:cNvSpPr>
            <a:spLocks noGrp="1"/>
          </p:cNvSpPr>
          <p:nvPr>
            <p:ph type="ftr" sz="quarter" idx="11"/>
          </p:nvPr>
        </p:nvSpPr>
        <p:spPr/>
        <p:txBody>
          <a:bodyPr/>
          <a:lstStyle/>
          <a:p>
            <a:r>
              <a:rPr lang="en-US" dirty="0" smtClean="0"/>
              <a:t>CITY OF NORMAN</a:t>
            </a:r>
            <a:endParaRPr lang="en-US" dirty="0"/>
          </a:p>
        </p:txBody>
      </p:sp>
      <p:sp>
        <p:nvSpPr>
          <p:cNvPr id="6" name="Slide Number Placeholder 5"/>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438459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05EC-8647-5B03-B8C8-E50E37A84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6C16A8-1791-2C31-520C-0AA8CC63F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4ED458-C8F4-19E0-197D-5613659A0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6D16E-9EE3-A2D9-6072-9C91EA462B67}"/>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6" name="Footer Placeholder 5">
            <a:extLst>
              <a:ext uri="{FF2B5EF4-FFF2-40B4-BE49-F238E27FC236}">
                <a16:creationId xmlns:a16="http://schemas.microsoft.com/office/drawing/2014/main" id="{3ABD750B-DAD9-92CA-3DCF-EE13B44F5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761803-74F5-58DC-FFFA-3143842E6834}"/>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234526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5B3B3-4651-101A-4429-B822E704A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A9116-1C98-4AD1-8676-B51A8973A1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EBB44-495A-E6CF-1A94-DA15F079FAE2}"/>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5" name="Footer Placeholder 4">
            <a:extLst>
              <a:ext uri="{FF2B5EF4-FFF2-40B4-BE49-F238E27FC236}">
                <a16:creationId xmlns:a16="http://schemas.microsoft.com/office/drawing/2014/main" id="{D45783A9-7542-A856-6870-23451AF20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6AC6A9-ED19-78F9-78AE-676C4FAA9906}"/>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367904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2B74B-BEA4-7D1E-1764-AA35246D8B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CF472-93C8-1DC4-8F8E-87B2010D0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275A8-65B8-9F82-C20B-FC286A724F11}"/>
              </a:ext>
            </a:extLst>
          </p:cNvPr>
          <p:cNvSpPr>
            <a:spLocks noGrp="1"/>
          </p:cNvSpPr>
          <p:nvPr>
            <p:ph type="dt" sz="half" idx="10"/>
          </p:nvPr>
        </p:nvSpPr>
        <p:spPr/>
        <p:txBody>
          <a:bodyPr/>
          <a:lstStyle/>
          <a:p>
            <a:fld id="{951CA2C0-23F4-E442-B3B3-3D010082DA14}" type="datetimeFigureOut">
              <a:rPr lang="en-US" smtClean="0"/>
              <a:t>6/18/2024</a:t>
            </a:fld>
            <a:endParaRPr lang="en-US"/>
          </a:p>
        </p:txBody>
      </p:sp>
      <p:sp>
        <p:nvSpPr>
          <p:cNvPr id="5" name="Footer Placeholder 4">
            <a:extLst>
              <a:ext uri="{FF2B5EF4-FFF2-40B4-BE49-F238E27FC236}">
                <a16:creationId xmlns:a16="http://schemas.microsoft.com/office/drawing/2014/main" id="{6CB7E4E0-0893-351C-DDFD-8726D2762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391DC6-207B-AE8E-FDBD-B6007EA729FA}"/>
              </a:ext>
            </a:extLst>
          </p:cNvPr>
          <p:cNvSpPr>
            <a:spLocks noGrp="1"/>
          </p:cNvSpPr>
          <p:nvPr>
            <p:ph type="sldNum" sz="quarter" idx="12"/>
          </p:nvPr>
        </p:nvSpPr>
        <p:spPr/>
        <p:txBody>
          <a:bodyPr/>
          <a:lstStyle/>
          <a:p>
            <a:fld id="{F9FE4981-84A0-5B40-B364-E405B56BA114}" type="slidenum">
              <a:rPr lang="en-US" smtClean="0"/>
              <a:t>‹#›</a:t>
            </a:fld>
            <a:endParaRPr lang="en-US"/>
          </a:p>
        </p:txBody>
      </p:sp>
    </p:spTree>
    <p:extLst>
      <p:ext uri="{BB962C8B-B14F-4D97-AF65-F5344CB8AC3E}">
        <p14:creationId xmlns:p14="http://schemas.microsoft.com/office/powerpoint/2010/main" val="18788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3612140"/>
          </a:xfrm>
          <a:custGeom>
            <a:avLst/>
            <a:gdLst/>
            <a:ahLst/>
            <a:cxnLst/>
            <a:rect l="l" t="t" r="r" b="b"/>
            <a:pathLst>
              <a:path w="15544800" h="5297805">
                <a:moveTo>
                  <a:pt x="15544800" y="0"/>
                </a:moveTo>
                <a:lnTo>
                  <a:pt x="0" y="0"/>
                </a:lnTo>
                <a:lnTo>
                  <a:pt x="0" y="5297297"/>
                </a:lnTo>
                <a:lnTo>
                  <a:pt x="15544800" y="5297297"/>
                </a:lnTo>
                <a:lnTo>
                  <a:pt x="15544800" y="0"/>
                </a:lnTo>
                <a:close/>
              </a:path>
            </a:pathLst>
          </a:custGeom>
          <a:solidFill>
            <a:srgbClr val="841619"/>
          </a:solidFill>
        </p:spPr>
        <p:txBody>
          <a:bodyPr wrap="square" lIns="0" tIns="0" rIns="0" bIns="0" rtlCol="0"/>
          <a:lstStyle/>
          <a:p>
            <a:endParaRPr sz="1227" dirty="0"/>
          </a:p>
        </p:txBody>
      </p:sp>
      <p:sp>
        <p:nvSpPr>
          <p:cNvPr id="2" name="Holder 2"/>
          <p:cNvSpPr>
            <a:spLocks noGrp="1"/>
          </p:cNvSpPr>
          <p:nvPr>
            <p:ph type="ctrTitle"/>
          </p:nvPr>
        </p:nvSpPr>
        <p:spPr>
          <a:xfrm>
            <a:off x="476923" y="2256156"/>
            <a:ext cx="7257427" cy="524631"/>
          </a:xfrm>
          <a:prstGeom prst="rect">
            <a:avLst/>
          </a:prstGeom>
        </p:spPr>
        <p:txBody>
          <a:bodyPr wrap="square" lIns="0" tIns="0" rIns="0" bIns="0">
            <a:spAutoFit/>
          </a:bodyPr>
          <a:lstStyle>
            <a:lvl1pPr>
              <a:defRPr sz="3409" b="1" i="0">
                <a:solidFill>
                  <a:schemeClr val="bg1"/>
                </a:solidFill>
                <a:latin typeface="Palatino Linotype"/>
                <a:cs typeface="Palatino Linotype"/>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27113" y="6612948"/>
            <a:ext cx="1579282" cy="83869"/>
          </a:xfrm>
          <a:prstGeom prst="rect">
            <a:avLst/>
          </a:prstGeom>
        </p:spPr>
        <p:txBody>
          <a:bodyPr lIns="0" tIns="0" rIns="0" bIns="0"/>
          <a:lstStyle>
            <a:lvl1pPr>
              <a:defRPr sz="545" b="0" i="0">
                <a:solidFill>
                  <a:srgbClr val="939598"/>
                </a:solidFill>
                <a:latin typeface="Europa-Regular"/>
                <a:cs typeface="Europa-Regular"/>
              </a:defRPr>
            </a:lvl1pPr>
          </a:lstStyle>
          <a:p>
            <a:pPr marL="8659">
              <a:spcBef>
                <a:spcPts val="61"/>
              </a:spcBef>
            </a:pPr>
            <a:r>
              <a:rPr lang="en-US" smtClean="0">
                <a:latin typeface="Calibri Light" panose="020F0302020204030204" pitchFamily="34" charset="0"/>
                <a:cs typeface="Calibri Light" panose="020F0302020204030204" pitchFamily="34" charset="0"/>
              </a:rPr>
              <a:t>NORMAN</a:t>
            </a:r>
            <a:r>
              <a:rPr lang="en-US" spc="-7" smtClean="0">
                <a:latin typeface="Calibri Light" panose="020F0302020204030204" pitchFamily="34" charset="0"/>
                <a:cs typeface="Calibri Light" panose="020F0302020204030204" pitchFamily="34" charset="0"/>
              </a:rPr>
              <a:t> </a:t>
            </a:r>
            <a:r>
              <a:rPr lang="en-US" smtClean="0">
                <a:latin typeface="Calibri Light" panose="020F0302020204030204" pitchFamily="34" charset="0"/>
                <a:cs typeface="Calibri Light" panose="020F0302020204030204" pitchFamily="34" charset="0"/>
              </a:rPr>
              <a:t>ENTERTAINMENT</a:t>
            </a:r>
            <a:r>
              <a:rPr lang="en-US" spc="-7" smtClean="0">
                <a:latin typeface="Calibri Light" panose="020F0302020204030204" pitchFamily="34" charset="0"/>
                <a:cs typeface="Calibri Light" panose="020F0302020204030204" pitchFamily="34" charset="0"/>
              </a:rPr>
              <a:t> </a:t>
            </a:r>
            <a:r>
              <a:rPr lang="en-US" smtClean="0">
                <a:latin typeface="Calibri Light" panose="020F0302020204030204" pitchFamily="34" charset="0"/>
                <a:cs typeface="Calibri Light" panose="020F0302020204030204" pitchFamily="34" charset="0"/>
              </a:rPr>
              <a:t>DISTRICT</a:t>
            </a:r>
            <a:r>
              <a:rPr lang="en-US" spc="-7" smtClean="0">
                <a:latin typeface="Calibri Light" panose="020F0302020204030204" pitchFamily="34" charset="0"/>
                <a:cs typeface="Calibri Light" panose="020F0302020204030204" pitchFamily="34" charset="0"/>
              </a:rPr>
              <a:t> </a:t>
            </a:r>
            <a:r>
              <a:rPr lang="en-US" smtClean="0">
                <a:solidFill>
                  <a:srgbClr val="231F20"/>
                </a:solidFill>
                <a:latin typeface="Calibri Light" panose="020F0302020204030204" pitchFamily="34" charset="0"/>
                <a:cs typeface="Calibri Light" panose="020F0302020204030204" pitchFamily="34" charset="0"/>
              </a:rPr>
              <a:t>/</a:t>
            </a:r>
            <a:r>
              <a:rPr lang="en-US" spc="-3" smtClean="0">
                <a:solidFill>
                  <a:srgbClr val="231F20"/>
                </a:solidFill>
                <a:latin typeface="Calibri Light" panose="020F0302020204030204" pitchFamily="34" charset="0"/>
                <a:cs typeface="Calibri Light" panose="020F0302020204030204" pitchFamily="34" charset="0"/>
              </a:rPr>
              <a:t> </a:t>
            </a:r>
            <a:r>
              <a:rPr lang="en-US" spc="-14" smtClean="0">
                <a:solidFill>
                  <a:srgbClr val="231F20"/>
                </a:solidFill>
                <a:latin typeface="Calibri Light" panose="020F0302020204030204" pitchFamily="34" charset="0"/>
                <a:cs typeface="Calibri Light" panose="020F0302020204030204" pitchFamily="34" charset="0"/>
              </a:rPr>
              <a:t>2023</a:t>
            </a:r>
            <a:endParaRPr lang="en-US" spc="-14" dirty="0">
              <a:solidFill>
                <a:srgbClr val="231F20"/>
              </a:solidFill>
              <a:latin typeface="Calibri Light" panose="020F0302020204030204" pitchFamily="34" charset="0"/>
              <a:cs typeface="Calibri Light" panose="020F0302020204030204" pitchFamily="34" charset="0"/>
            </a:endParaRPr>
          </a:p>
        </p:txBody>
      </p:sp>
      <p:sp>
        <p:nvSpPr>
          <p:cNvPr id="5" name="Holder 5"/>
          <p:cNvSpPr>
            <a:spLocks noGrp="1"/>
          </p:cNvSpPr>
          <p:nvPr>
            <p:ph type="dt" sz="half" idx="6"/>
          </p:nvPr>
        </p:nvSpPr>
        <p:spPr>
          <a:xfrm>
            <a:off x="609600" y="6377940"/>
            <a:ext cx="2804160" cy="188863"/>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smtClean="0"/>
              <a:t>6/18/2024</a:t>
            </a:fld>
            <a:endParaRPr lang="en-US" dirty="0"/>
          </a:p>
        </p:txBody>
      </p:sp>
      <p:sp>
        <p:nvSpPr>
          <p:cNvPr id="6" name="Holder 6"/>
          <p:cNvSpPr>
            <a:spLocks noGrp="1"/>
          </p:cNvSpPr>
          <p:nvPr>
            <p:ph type="sldNum" sz="quarter" idx="7"/>
          </p:nvPr>
        </p:nvSpPr>
        <p:spPr>
          <a:xfrm>
            <a:off x="8778240" y="6377940"/>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94032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7" name="bg object 17"/>
          <p:cNvSpPr/>
          <p:nvPr/>
        </p:nvSpPr>
        <p:spPr>
          <a:xfrm>
            <a:off x="0" y="6437168"/>
            <a:ext cx="12192000" cy="0"/>
          </a:xfrm>
          <a:custGeom>
            <a:avLst/>
            <a:gdLst/>
            <a:ahLst/>
            <a:cxnLst/>
            <a:rect l="l" t="t" r="r" b="b"/>
            <a:pathLst>
              <a:path w="15544800">
                <a:moveTo>
                  <a:pt x="0" y="0"/>
                </a:moveTo>
                <a:lnTo>
                  <a:pt x="15544800" y="0"/>
                </a:lnTo>
              </a:path>
            </a:pathLst>
          </a:custGeom>
          <a:ln w="12700">
            <a:solidFill>
              <a:srgbClr val="231F20"/>
            </a:solidFill>
          </a:ln>
        </p:spPr>
        <p:txBody>
          <a:bodyPr wrap="square" lIns="0" tIns="0" rIns="0" bIns="0" rtlCol="0"/>
          <a:lstStyle/>
          <a:p>
            <a:endParaRPr sz="1227" dirty="0"/>
          </a:p>
        </p:txBody>
      </p:sp>
      <p:sp>
        <p:nvSpPr>
          <p:cNvPr id="25" name="bg object 25"/>
          <p:cNvSpPr/>
          <p:nvPr/>
        </p:nvSpPr>
        <p:spPr>
          <a:xfrm>
            <a:off x="0" y="0"/>
            <a:ext cx="12192000" cy="872836"/>
          </a:xfrm>
          <a:custGeom>
            <a:avLst/>
            <a:gdLst/>
            <a:ahLst/>
            <a:cxnLst/>
            <a:rect l="l" t="t" r="r" b="b"/>
            <a:pathLst>
              <a:path w="15544800" h="1280160">
                <a:moveTo>
                  <a:pt x="15544800" y="0"/>
                </a:moveTo>
                <a:lnTo>
                  <a:pt x="0" y="0"/>
                </a:lnTo>
                <a:lnTo>
                  <a:pt x="0" y="1280159"/>
                </a:lnTo>
                <a:lnTo>
                  <a:pt x="15544800" y="1280159"/>
                </a:lnTo>
                <a:lnTo>
                  <a:pt x="15544800" y="0"/>
                </a:lnTo>
                <a:close/>
              </a:path>
            </a:pathLst>
          </a:custGeom>
          <a:solidFill>
            <a:srgbClr val="841619"/>
          </a:solidFill>
        </p:spPr>
        <p:txBody>
          <a:bodyPr wrap="square" lIns="0" tIns="0" rIns="0" bIns="0" rtlCol="0"/>
          <a:lstStyle/>
          <a:p>
            <a:endParaRPr sz="1227" dirty="0"/>
          </a:p>
        </p:txBody>
      </p:sp>
      <p:sp>
        <p:nvSpPr>
          <p:cNvPr id="2" name="Holder 2"/>
          <p:cNvSpPr>
            <a:spLocks noGrp="1"/>
          </p:cNvSpPr>
          <p:nvPr>
            <p:ph type="title"/>
          </p:nvPr>
        </p:nvSpPr>
        <p:spPr>
          <a:xfrm>
            <a:off x="348628" y="431222"/>
            <a:ext cx="8237966" cy="524631"/>
          </a:xfrm>
        </p:spPr>
        <p:txBody>
          <a:bodyPr lIns="0" tIns="0" rIns="0" bIns="0"/>
          <a:lstStyle>
            <a:lvl1pPr>
              <a:defRPr sz="3409" b="1" i="0">
                <a:solidFill>
                  <a:schemeClr val="bg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a:lvl1pPr>
          </a:lstStyle>
          <a:p>
            <a:endParaRPr dirty="0"/>
          </a:p>
        </p:txBody>
      </p:sp>
      <p:sp>
        <p:nvSpPr>
          <p:cNvPr id="8" name="object 5">
            <a:extLst>
              <a:ext uri="{FF2B5EF4-FFF2-40B4-BE49-F238E27FC236}">
                <a16:creationId xmlns:a16="http://schemas.microsoft.com/office/drawing/2014/main" id="{7D5BEB2E-E0E5-5BF4-76A9-5A38A0076703}"/>
              </a:ext>
            </a:extLst>
          </p:cNvPr>
          <p:cNvSpPr txBox="1">
            <a:spLocks noGrp="1"/>
          </p:cNvSpPr>
          <p:nvPr>
            <p:ph type="ftr" sz="quarter" idx="5"/>
          </p:nvPr>
        </p:nvSpPr>
        <p:spPr>
          <a:xfrm>
            <a:off x="327112" y="6612948"/>
            <a:ext cx="2123241" cy="116507"/>
          </a:xfrm>
          <a:prstGeom prst="rect">
            <a:avLst/>
          </a:prstGeom>
        </p:spPr>
        <p:txBody>
          <a:bodyPr vert="horz" wrap="square" lIns="0" tIns="11430" rIns="0" bIns="0" rtlCol="0">
            <a:spAutoFit/>
          </a:bodyPr>
          <a:lstStyle/>
          <a:p>
            <a:pPr marL="8659">
              <a:spcBef>
                <a:spcPts val="61"/>
              </a:spcBef>
            </a:pPr>
            <a:r>
              <a:rPr lang="en-US" sz="682" smtClean="0">
                <a:latin typeface="+mj-lt"/>
              </a:rPr>
              <a:t>NORMAN</a:t>
            </a:r>
            <a:r>
              <a:rPr lang="en-US" sz="682" spc="-7" smtClean="0">
                <a:latin typeface="+mj-lt"/>
              </a:rPr>
              <a:t> </a:t>
            </a:r>
            <a:r>
              <a:rPr lang="en-US" sz="682" smtClean="0">
                <a:latin typeface="+mj-lt"/>
              </a:rPr>
              <a:t>ENTERTAINMENT</a:t>
            </a:r>
            <a:r>
              <a:rPr lang="en-US" sz="682" spc="-7" smtClean="0">
                <a:latin typeface="+mj-lt"/>
              </a:rPr>
              <a:t> </a:t>
            </a:r>
            <a:r>
              <a:rPr lang="en-US" sz="682" smtClean="0">
                <a:latin typeface="+mj-lt"/>
              </a:rPr>
              <a:t>DISTRICT</a:t>
            </a:r>
            <a:r>
              <a:rPr lang="en-US" sz="682" spc="-7" smtClean="0">
                <a:latin typeface="+mj-lt"/>
              </a:rPr>
              <a:t> </a:t>
            </a:r>
            <a:r>
              <a:rPr lang="en-US" sz="682" smtClean="0">
                <a:solidFill>
                  <a:srgbClr val="231F20"/>
                </a:solidFill>
                <a:latin typeface="+mj-lt"/>
              </a:rPr>
              <a:t>/</a:t>
            </a:r>
            <a:r>
              <a:rPr lang="en-US" sz="682" spc="-3" smtClean="0">
                <a:solidFill>
                  <a:srgbClr val="231F20"/>
                </a:solidFill>
                <a:latin typeface="+mj-lt"/>
              </a:rPr>
              <a:t> </a:t>
            </a:r>
            <a:r>
              <a:rPr lang="en-US" sz="682" spc="-14" smtClean="0">
                <a:solidFill>
                  <a:srgbClr val="231F20"/>
                </a:solidFill>
                <a:latin typeface="+mj-lt"/>
              </a:rPr>
              <a:t>2023</a:t>
            </a:r>
            <a:endParaRPr lang="en-US" sz="682" spc="-14" dirty="0">
              <a:solidFill>
                <a:srgbClr val="231F20"/>
              </a:solidFill>
              <a:latin typeface="+mj-lt"/>
            </a:endParaRPr>
          </a:p>
        </p:txBody>
      </p:sp>
      <p:pic>
        <p:nvPicPr>
          <p:cNvPr id="4" name="object 2">
            <a:extLst>
              <a:ext uri="{FF2B5EF4-FFF2-40B4-BE49-F238E27FC236}">
                <a16:creationId xmlns:a16="http://schemas.microsoft.com/office/drawing/2014/main" id="{7F9029CE-E3C1-3AB0-C2A8-E0F9C6537CCD}"/>
              </a:ext>
            </a:extLst>
          </p:cNvPr>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8367184" y="6617374"/>
            <a:ext cx="525015" cy="109726"/>
          </a:xfrm>
          <a:prstGeom prst="rect">
            <a:avLst/>
          </a:prstGeom>
        </p:spPr>
      </p:pic>
      <p:pic>
        <p:nvPicPr>
          <p:cNvPr id="5" name="object 3">
            <a:extLst>
              <a:ext uri="{FF2B5EF4-FFF2-40B4-BE49-F238E27FC236}">
                <a16:creationId xmlns:a16="http://schemas.microsoft.com/office/drawing/2014/main" id="{6AA1BD4B-D546-5910-0107-61CB56259B7D}"/>
              </a:ext>
            </a:extLst>
          </p:cNvPr>
          <p:cNvPicPr/>
          <p:nvPr userDrawn="1"/>
        </p:nvPicPr>
        <p:blipFill>
          <a:blip r:embed="rId3" cstate="print"/>
          <a:stretch>
            <a:fillRect/>
          </a:stretch>
        </p:blipFill>
        <p:spPr>
          <a:xfrm>
            <a:off x="7761841" y="6524219"/>
            <a:ext cx="489224" cy="333781"/>
          </a:xfrm>
          <a:prstGeom prst="rect">
            <a:avLst/>
          </a:prstGeom>
        </p:spPr>
      </p:pic>
      <p:pic>
        <p:nvPicPr>
          <p:cNvPr id="6" name="object 5">
            <a:extLst>
              <a:ext uri="{FF2B5EF4-FFF2-40B4-BE49-F238E27FC236}">
                <a16:creationId xmlns:a16="http://schemas.microsoft.com/office/drawing/2014/main" id="{88E70BBC-AF0D-ABED-B734-7637ED99116A}"/>
              </a:ext>
            </a:extLst>
          </p:cNvPr>
          <p:cNvPicPr/>
          <p:nvPr userDrawn="1"/>
        </p:nvPicPr>
        <p:blipFill>
          <a:blip r:embed="rId4" cstate="print"/>
          <a:stretch>
            <a:fillRect/>
          </a:stretch>
        </p:blipFill>
        <p:spPr>
          <a:xfrm>
            <a:off x="9073456" y="6558479"/>
            <a:ext cx="255836" cy="213610"/>
          </a:xfrm>
          <a:prstGeom prst="rect">
            <a:avLst/>
          </a:prstGeom>
        </p:spPr>
      </p:pic>
      <p:pic>
        <p:nvPicPr>
          <p:cNvPr id="7" name="object 6">
            <a:extLst>
              <a:ext uri="{FF2B5EF4-FFF2-40B4-BE49-F238E27FC236}">
                <a16:creationId xmlns:a16="http://schemas.microsoft.com/office/drawing/2014/main" id="{6A0CAD24-B646-D224-3436-C7AFF749B011}"/>
              </a:ext>
            </a:extLst>
          </p:cNvPr>
          <p:cNvPicPr/>
          <p:nvPr userDrawn="1"/>
        </p:nvPicPr>
        <p:blipFill>
          <a:blip r:embed="rId5" cstate="print"/>
          <a:stretch>
            <a:fillRect/>
          </a:stretch>
        </p:blipFill>
        <p:spPr>
          <a:xfrm>
            <a:off x="10777569" y="6588590"/>
            <a:ext cx="471832" cy="185391"/>
          </a:xfrm>
          <a:prstGeom prst="rect">
            <a:avLst/>
          </a:prstGeom>
        </p:spPr>
      </p:pic>
      <p:grpSp>
        <p:nvGrpSpPr>
          <p:cNvPr id="9" name="object 7">
            <a:extLst>
              <a:ext uri="{FF2B5EF4-FFF2-40B4-BE49-F238E27FC236}">
                <a16:creationId xmlns:a16="http://schemas.microsoft.com/office/drawing/2014/main" id="{AC196F38-09B3-F55C-D94B-93202AAD559F}"/>
              </a:ext>
            </a:extLst>
          </p:cNvPr>
          <p:cNvGrpSpPr/>
          <p:nvPr userDrawn="1"/>
        </p:nvGrpSpPr>
        <p:grpSpPr>
          <a:xfrm>
            <a:off x="11300744" y="6634915"/>
            <a:ext cx="533898" cy="70572"/>
            <a:chOff x="14408449" y="9731209"/>
            <a:chExt cx="680720" cy="103505"/>
          </a:xfrm>
        </p:grpSpPr>
        <p:sp>
          <p:nvSpPr>
            <p:cNvPr id="10" name="object 8">
              <a:extLst>
                <a:ext uri="{FF2B5EF4-FFF2-40B4-BE49-F238E27FC236}">
                  <a16:creationId xmlns:a16="http://schemas.microsoft.com/office/drawing/2014/main" id="{BF6F41FE-5647-159A-BBA5-160C6EF9FECE}"/>
                </a:ext>
              </a:extLst>
            </p:cNvPr>
            <p:cNvSpPr/>
            <p:nvPr/>
          </p:nvSpPr>
          <p:spPr>
            <a:xfrm>
              <a:off x="14408459" y="9731209"/>
              <a:ext cx="115570" cy="103505"/>
            </a:xfrm>
            <a:custGeom>
              <a:avLst/>
              <a:gdLst/>
              <a:ahLst/>
              <a:cxnLst/>
              <a:rect l="l" t="t" r="r" b="b"/>
              <a:pathLst>
                <a:path w="115569" h="103504">
                  <a:moveTo>
                    <a:pt x="68834" y="0"/>
                  </a:moveTo>
                  <a:lnTo>
                    <a:pt x="60604" y="0"/>
                  </a:lnTo>
                  <a:lnTo>
                    <a:pt x="47766" y="1721"/>
                  </a:lnTo>
                  <a:lnTo>
                    <a:pt x="11787" y="22169"/>
                  </a:lnTo>
                  <a:lnTo>
                    <a:pt x="279" y="56680"/>
                  </a:lnTo>
                  <a:lnTo>
                    <a:pt x="88" y="57645"/>
                  </a:lnTo>
                  <a:lnTo>
                    <a:pt x="4711" y="96761"/>
                  </a:lnTo>
                  <a:lnTo>
                    <a:pt x="6515" y="102946"/>
                  </a:lnTo>
                  <a:lnTo>
                    <a:pt x="16631" y="94209"/>
                  </a:lnTo>
                  <a:lnTo>
                    <a:pt x="26803" y="87460"/>
                  </a:lnTo>
                  <a:lnTo>
                    <a:pt x="63752" y="74688"/>
                  </a:lnTo>
                  <a:lnTo>
                    <a:pt x="71053" y="74048"/>
                  </a:lnTo>
                  <a:lnTo>
                    <a:pt x="78435" y="74168"/>
                  </a:lnTo>
                  <a:lnTo>
                    <a:pt x="88132" y="76902"/>
                  </a:lnTo>
                  <a:lnTo>
                    <a:pt x="95254" y="82816"/>
                  </a:lnTo>
                  <a:lnTo>
                    <a:pt x="99336" y="90845"/>
                  </a:lnTo>
                  <a:lnTo>
                    <a:pt x="99910" y="99923"/>
                  </a:lnTo>
                  <a:lnTo>
                    <a:pt x="99606" y="102209"/>
                  </a:lnTo>
                  <a:lnTo>
                    <a:pt x="100164" y="101841"/>
                  </a:lnTo>
                  <a:lnTo>
                    <a:pt x="115230" y="65244"/>
                  </a:lnTo>
                  <a:lnTo>
                    <a:pt x="115428" y="54336"/>
                  </a:lnTo>
                  <a:lnTo>
                    <a:pt x="113499" y="43218"/>
                  </a:lnTo>
                  <a:lnTo>
                    <a:pt x="73253" y="14935"/>
                  </a:lnTo>
                  <a:lnTo>
                    <a:pt x="65227" y="16332"/>
                  </a:lnTo>
                  <a:lnTo>
                    <a:pt x="52120" y="23291"/>
                  </a:lnTo>
                  <a:lnTo>
                    <a:pt x="48552" y="27952"/>
                  </a:lnTo>
                  <a:lnTo>
                    <a:pt x="46558" y="42418"/>
                  </a:lnTo>
                  <a:lnTo>
                    <a:pt x="52857" y="48387"/>
                  </a:lnTo>
                  <a:lnTo>
                    <a:pt x="67017" y="45974"/>
                  </a:lnTo>
                  <a:lnTo>
                    <a:pt x="72758" y="43815"/>
                  </a:lnTo>
                  <a:lnTo>
                    <a:pt x="80238" y="39484"/>
                  </a:lnTo>
                  <a:lnTo>
                    <a:pt x="83210" y="38481"/>
                  </a:lnTo>
                  <a:lnTo>
                    <a:pt x="46900" y="57366"/>
                  </a:lnTo>
                  <a:lnTo>
                    <a:pt x="40208" y="56515"/>
                  </a:lnTo>
                  <a:lnTo>
                    <a:pt x="33731" y="55105"/>
                  </a:lnTo>
                  <a:lnTo>
                    <a:pt x="29146" y="51447"/>
                  </a:lnTo>
                  <a:lnTo>
                    <a:pt x="26416" y="40462"/>
                  </a:lnTo>
                  <a:lnTo>
                    <a:pt x="27000" y="36233"/>
                  </a:lnTo>
                  <a:lnTo>
                    <a:pt x="56434" y="11115"/>
                  </a:lnTo>
                  <a:lnTo>
                    <a:pt x="77453" y="8515"/>
                  </a:lnTo>
                  <a:lnTo>
                    <a:pt x="84585" y="9466"/>
                  </a:lnTo>
                  <a:lnTo>
                    <a:pt x="91474" y="11500"/>
                  </a:lnTo>
                  <a:lnTo>
                    <a:pt x="98120" y="14643"/>
                  </a:lnTo>
                  <a:lnTo>
                    <a:pt x="100177" y="15824"/>
                  </a:lnTo>
                  <a:lnTo>
                    <a:pt x="104279" y="18592"/>
                  </a:lnTo>
                  <a:lnTo>
                    <a:pt x="102362" y="15862"/>
                  </a:lnTo>
                  <a:lnTo>
                    <a:pt x="96191" y="9700"/>
                  </a:lnTo>
                  <a:lnTo>
                    <a:pt x="89866" y="5586"/>
                  </a:lnTo>
                  <a:lnTo>
                    <a:pt x="82877" y="2689"/>
                  </a:lnTo>
                  <a:lnTo>
                    <a:pt x="75298" y="876"/>
                  </a:lnTo>
                  <a:lnTo>
                    <a:pt x="68834" y="0"/>
                  </a:lnTo>
                  <a:close/>
                </a:path>
              </a:pathLst>
            </a:custGeom>
            <a:solidFill>
              <a:srgbClr val="424242">
                <a:alpha val="79998"/>
              </a:srgbClr>
            </a:solidFill>
          </p:spPr>
          <p:txBody>
            <a:bodyPr wrap="square" lIns="0" tIns="0" rIns="0" bIns="0" rtlCol="0"/>
            <a:lstStyle/>
            <a:p>
              <a:endParaRPr sz="1227" dirty="0"/>
            </a:p>
          </p:txBody>
        </p:sp>
        <p:sp>
          <p:nvSpPr>
            <p:cNvPr id="11" name="object 9">
              <a:extLst>
                <a:ext uri="{FF2B5EF4-FFF2-40B4-BE49-F238E27FC236}">
                  <a16:creationId xmlns:a16="http://schemas.microsoft.com/office/drawing/2014/main" id="{2A4945EB-DC0F-B866-0AAF-6A5A74937663}"/>
                </a:ext>
              </a:extLst>
            </p:cNvPr>
            <p:cNvSpPr/>
            <p:nvPr/>
          </p:nvSpPr>
          <p:spPr>
            <a:xfrm>
              <a:off x="14408449" y="9731209"/>
              <a:ext cx="60960" cy="58419"/>
            </a:xfrm>
            <a:custGeom>
              <a:avLst/>
              <a:gdLst/>
              <a:ahLst/>
              <a:cxnLst/>
              <a:rect l="l" t="t" r="r" b="b"/>
              <a:pathLst>
                <a:path w="60959" h="58420">
                  <a:moveTo>
                    <a:pt x="60617" y="0"/>
                  </a:moveTo>
                  <a:lnTo>
                    <a:pt x="0" y="0"/>
                  </a:lnTo>
                  <a:lnTo>
                    <a:pt x="0" y="58127"/>
                  </a:lnTo>
                  <a:lnTo>
                    <a:pt x="253" y="57162"/>
                  </a:lnTo>
                  <a:lnTo>
                    <a:pt x="622" y="50723"/>
                  </a:lnTo>
                  <a:lnTo>
                    <a:pt x="1587" y="44869"/>
                  </a:lnTo>
                  <a:lnTo>
                    <a:pt x="26034" y="9575"/>
                  </a:lnTo>
                  <a:lnTo>
                    <a:pt x="55486" y="596"/>
                  </a:lnTo>
                  <a:lnTo>
                    <a:pt x="60617" y="0"/>
                  </a:lnTo>
                  <a:close/>
                </a:path>
              </a:pathLst>
            </a:custGeom>
            <a:solidFill>
              <a:srgbClr val="FFFFFF">
                <a:alpha val="79998"/>
              </a:srgbClr>
            </a:solidFill>
          </p:spPr>
          <p:txBody>
            <a:bodyPr wrap="square" lIns="0" tIns="0" rIns="0" bIns="0" rtlCol="0"/>
            <a:lstStyle/>
            <a:p>
              <a:endParaRPr sz="1227" dirty="0"/>
            </a:p>
          </p:txBody>
        </p:sp>
        <p:sp>
          <p:nvSpPr>
            <p:cNvPr id="12" name="object 10">
              <a:extLst>
                <a:ext uri="{FF2B5EF4-FFF2-40B4-BE49-F238E27FC236}">
                  <a16:creationId xmlns:a16="http://schemas.microsoft.com/office/drawing/2014/main" id="{61E88689-20E6-C8E7-6FCB-93A1A777485F}"/>
                </a:ext>
              </a:extLst>
            </p:cNvPr>
            <p:cNvSpPr/>
            <p:nvPr/>
          </p:nvSpPr>
          <p:spPr>
            <a:xfrm>
              <a:off x="14538656" y="9736620"/>
              <a:ext cx="550545" cy="97155"/>
            </a:xfrm>
            <a:custGeom>
              <a:avLst/>
              <a:gdLst/>
              <a:ahLst/>
              <a:cxnLst/>
              <a:rect l="l" t="t" r="r" b="b"/>
              <a:pathLst>
                <a:path w="550544" h="97154">
                  <a:moveTo>
                    <a:pt x="98844" y="94792"/>
                  </a:moveTo>
                  <a:lnTo>
                    <a:pt x="57632" y="3251"/>
                  </a:lnTo>
                  <a:lnTo>
                    <a:pt x="57137" y="2971"/>
                  </a:lnTo>
                  <a:lnTo>
                    <a:pt x="41681" y="2984"/>
                  </a:lnTo>
                  <a:lnTo>
                    <a:pt x="41198" y="3187"/>
                  </a:lnTo>
                  <a:lnTo>
                    <a:pt x="0" y="94792"/>
                  </a:lnTo>
                  <a:lnTo>
                    <a:pt x="15443" y="94843"/>
                  </a:lnTo>
                  <a:lnTo>
                    <a:pt x="15887" y="94462"/>
                  </a:lnTo>
                  <a:lnTo>
                    <a:pt x="49453" y="18707"/>
                  </a:lnTo>
                  <a:lnTo>
                    <a:pt x="68630" y="62141"/>
                  </a:lnTo>
                  <a:lnTo>
                    <a:pt x="38468" y="62103"/>
                  </a:lnTo>
                  <a:lnTo>
                    <a:pt x="37973" y="62445"/>
                  </a:lnTo>
                  <a:lnTo>
                    <a:pt x="32308" y="75603"/>
                  </a:lnTo>
                  <a:lnTo>
                    <a:pt x="74295" y="75577"/>
                  </a:lnTo>
                  <a:lnTo>
                    <a:pt x="74764" y="75907"/>
                  </a:lnTo>
                  <a:lnTo>
                    <a:pt x="82600" y="93662"/>
                  </a:lnTo>
                  <a:lnTo>
                    <a:pt x="83324" y="94742"/>
                  </a:lnTo>
                  <a:lnTo>
                    <a:pt x="98844" y="94792"/>
                  </a:lnTo>
                  <a:close/>
                </a:path>
                <a:path w="550544" h="97154">
                  <a:moveTo>
                    <a:pt x="183476" y="94703"/>
                  </a:moveTo>
                  <a:lnTo>
                    <a:pt x="155714" y="63080"/>
                  </a:lnTo>
                  <a:lnTo>
                    <a:pt x="154647" y="61874"/>
                  </a:lnTo>
                  <a:lnTo>
                    <a:pt x="154863" y="61696"/>
                  </a:lnTo>
                  <a:lnTo>
                    <a:pt x="155232" y="61531"/>
                  </a:lnTo>
                  <a:lnTo>
                    <a:pt x="161975" y="60299"/>
                  </a:lnTo>
                  <a:lnTo>
                    <a:pt x="167703" y="57950"/>
                  </a:lnTo>
                  <a:lnTo>
                    <a:pt x="172110" y="53162"/>
                  </a:lnTo>
                  <a:lnTo>
                    <a:pt x="174256" y="49695"/>
                  </a:lnTo>
                  <a:lnTo>
                    <a:pt x="177368" y="44653"/>
                  </a:lnTo>
                  <a:lnTo>
                    <a:pt x="179451" y="34709"/>
                  </a:lnTo>
                  <a:lnTo>
                    <a:pt x="178295" y="24561"/>
                  </a:lnTo>
                  <a:lnTo>
                    <a:pt x="174332" y="16383"/>
                  </a:lnTo>
                  <a:lnTo>
                    <a:pt x="173850" y="15392"/>
                  </a:lnTo>
                  <a:lnTo>
                    <a:pt x="168617" y="9842"/>
                  </a:lnTo>
                  <a:lnTo>
                    <a:pt x="165506" y="7912"/>
                  </a:lnTo>
                  <a:lnTo>
                    <a:pt x="165506" y="32156"/>
                  </a:lnTo>
                  <a:lnTo>
                    <a:pt x="165087" y="38442"/>
                  </a:lnTo>
                  <a:lnTo>
                    <a:pt x="139026" y="49695"/>
                  </a:lnTo>
                  <a:lnTo>
                    <a:pt x="136944" y="49695"/>
                  </a:lnTo>
                  <a:lnTo>
                    <a:pt x="118745" y="49682"/>
                  </a:lnTo>
                  <a:lnTo>
                    <a:pt x="118745" y="16535"/>
                  </a:lnTo>
                  <a:lnTo>
                    <a:pt x="119100" y="16497"/>
                  </a:lnTo>
                  <a:lnTo>
                    <a:pt x="119443" y="16433"/>
                  </a:lnTo>
                  <a:lnTo>
                    <a:pt x="141998" y="16421"/>
                  </a:lnTo>
                  <a:lnTo>
                    <a:pt x="154470" y="16586"/>
                  </a:lnTo>
                  <a:lnTo>
                    <a:pt x="159842" y="19418"/>
                  </a:lnTo>
                  <a:lnTo>
                    <a:pt x="165506" y="32156"/>
                  </a:lnTo>
                  <a:lnTo>
                    <a:pt x="165506" y="7912"/>
                  </a:lnTo>
                  <a:lnTo>
                    <a:pt x="162496" y="6032"/>
                  </a:lnTo>
                  <a:lnTo>
                    <a:pt x="155625" y="3810"/>
                  </a:lnTo>
                  <a:lnTo>
                    <a:pt x="148082" y="3048"/>
                  </a:lnTo>
                  <a:lnTo>
                    <a:pt x="126771" y="2971"/>
                  </a:lnTo>
                  <a:lnTo>
                    <a:pt x="103949" y="3009"/>
                  </a:lnTo>
                  <a:lnTo>
                    <a:pt x="103949" y="94691"/>
                  </a:lnTo>
                  <a:lnTo>
                    <a:pt x="118745" y="94691"/>
                  </a:lnTo>
                  <a:lnTo>
                    <a:pt x="118745" y="63093"/>
                  </a:lnTo>
                  <a:lnTo>
                    <a:pt x="132346" y="63093"/>
                  </a:lnTo>
                  <a:lnTo>
                    <a:pt x="137947" y="63131"/>
                  </a:lnTo>
                  <a:lnTo>
                    <a:pt x="138480" y="63550"/>
                  </a:lnTo>
                  <a:lnTo>
                    <a:pt x="165887" y="94538"/>
                  </a:lnTo>
                  <a:lnTo>
                    <a:pt x="166446" y="94818"/>
                  </a:lnTo>
                  <a:lnTo>
                    <a:pt x="175488" y="94805"/>
                  </a:lnTo>
                  <a:lnTo>
                    <a:pt x="177177" y="94805"/>
                  </a:lnTo>
                  <a:lnTo>
                    <a:pt x="182600" y="94780"/>
                  </a:lnTo>
                  <a:lnTo>
                    <a:pt x="182880" y="94742"/>
                  </a:lnTo>
                  <a:lnTo>
                    <a:pt x="183476" y="94703"/>
                  </a:lnTo>
                  <a:close/>
                </a:path>
                <a:path w="550544" h="97154">
                  <a:moveTo>
                    <a:pt x="349224" y="94703"/>
                  </a:moveTo>
                  <a:lnTo>
                    <a:pt x="308051" y="3238"/>
                  </a:lnTo>
                  <a:lnTo>
                    <a:pt x="307555" y="2971"/>
                  </a:lnTo>
                  <a:lnTo>
                    <a:pt x="292011" y="2959"/>
                  </a:lnTo>
                  <a:lnTo>
                    <a:pt x="291528" y="3390"/>
                  </a:lnTo>
                  <a:lnTo>
                    <a:pt x="262496" y="67703"/>
                  </a:lnTo>
                  <a:lnTo>
                    <a:pt x="259016" y="72656"/>
                  </a:lnTo>
                  <a:lnTo>
                    <a:pt x="253860" y="76212"/>
                  </a:lnTo>
                  <a:lnTo>
                    <a:pt x="246748" y="80124"/>
                  </a:lnTo>
                  <a:lnTo>
                    <a:pt x="239318" y="82308"/>
                  </a:lnTo>
                  <a:lnTo>
                    <a:pt x="231584" y="82829"/>
                  </a:lnTo>
                  <a:lnTo>
                    <a:pt x="223570" y="81737"/>
                  </a:lnTo>
                  <a:lnTo>
                    <a:pt x="198564" y="50126"/>
                  </a:lnTo>
                  <a:lnTo>
                    <a:pt x="201726" y="33312"/>
                  </a:lnTo>
                  <a:lnTo>
                    <a:pt x="205854" y="26174"/>
                  </a:lnTo>
                  <a:lnTo>
                    <a:pt x="218427" y="17449"/>
                  </a:lnTo>
                  <a:lnTo>
                    <a:pt x="224358" y="15824"/>
                  </a:lnTo>
                  <a:lnTo>
                    <a:pt x="230670" y="15443"/>
                  </a:lnTo>
                  <a:lnTo>
                    <a:pt x="237477" y="15595"/>
                  </a:lnTo>
                  <a:lnTo>
                    <a:pt x="243916" y="16929"/>
                  </a:lnTo>
                  <a:lnTo>
                    <a:pt x="249961" y="19494"/>
                  </a:lnTo>
                  <a:lnTo>
                    <a:pt x="255600" y="23342"/>
                  </a:lnTo>
                  <a:lnTo>
                    <a:pt x="257276" y="24790"/>
                  </a:lnTo>
                  <a:lnTo>
                    <a:pt x="267131" y="15367"/>
                  </a:lnTo>
                  <a:lnTo>
                    <a:pt x="230327" y="1435"/>
                  </a:lnTo>
                  <a:lnTo>
                    <a:pt x="223037" y="2260"/>
                  </a:lnTo>
                  <a:lnTo>
                    <a:pt x="186918" y="33896"/>
                  </a:lnTo>
                  <a:lnTo>
                    <a:pt x="184734" y="44856"/>
                  </a:lnTo>
                  <a:lnTo>
                    <a:pt x="185077" y="56032"/>
                  </a:lnTo>
                  <a:lnTo>
                    <a:pt x="211963" y="92811"/>
                  </a:lnTo>
                  <a:lnTo>
                    <a:pt x="233502" y="96735"/>
                  </a:lnTo>
                  <a:lnTo>
                    <a:pt x="240893" y="96126"/>
                  </a:lnTo>
                  <a:lnTo>
                    <a:pt x="276948" y="70104"/>
                  </a:lnTo>
                  <a:lnTo>
                    <a:pt x="299834" y="18580"/>
                  </a:lnTo>
                  <a:lnTo>
                    <a:pt x="319074" y="62141"/>
                  </a:lnTo>
                  <a:lnTo>
                    <a:pt x="288899" y="62103"/>
                  </a:lnTo>
                  <a:lnTo>
                    <a:pt x="288404" y="62433"/>
                  </a:lnTo>
                  <a:lnTo>
                    <a:pt x="282714" y="75603"/>
                  </a:lnTo>
                  <a:lnTo>
                    <a:pt x="324739" y="75565"/>
                  </a:lnTo>
                  <a:lnTo>
                    <a:pt x="325221" y="75933"/>
                  </a:lnTo>
                  <a:lnTo>
                    <a:pt x="333362" y="94551"/>
                  </a:lnTo>
                  <a:lnTo>
                    <a:pt x="333768" y="94818"/>
                  </a:lnTo>
                  <a:lnTo>
                    <a:pt x="349224" y="94703"/>
                  </a:lnTo>
                  <a:close/>
                </a:path>
                <a:path w="550544" h="97154">
                  <a:moveTo>
                    <a:pt x="435521" y="46228"/>
                  </a:moveTo>
                  <a:lnTo>
                    <a:pt x="421690" y="14643"/>
                  </a:lnTo>
                  <a:lnTo>
                    <a:pt x="421690" y="50368"/>
                  </a:lnTo>
                  <a:lnTo>
                    <a:pt x="420852" y="58534"/>
                  </a:lnTo>
                  <a:lnTo>
                    <a:pt x="387032" y="80797"/>
                  </a:lnTo>
                  <a:lnTo>
                    <a:pt x="382244" y="80606"/>
                  </a:lnTo>
                  <a:lnTo>
                    <a:pt x="379691" y="80505"/>
                  </a:lnTo>
                  <a:lnTo>
                    <a:pt x="372389" y="80606"/>
                  </a:lnTo>
                  <a:lnTo>
                    <a:pt x="369074" y="80606"/>
                  </a:lnTo>
                  <a:lnTo>
                    <a:pt x="369074" y="17170"/>
                  </a:lnTo>
                  <a:lnTo>
                    <a:pt x="369443" y="17030"/>
                  </a:lnTo>
                  <a:lnTo>
                    <a:pt x="369608" y="17030"/>
                  </a:lnTo>
                  <a:lnTo>
                    <a:pt x="377278" y="17081"/>
                  </a:lnTo>
                  <a:lnTo>
                    <a:pt x="379082" y="17030"/>
                  </a:lnTo>
                  <a:lnTo>
                    <a:pt x="416902" y="32169"/>
                  </a:lnTo>
                  <a:lnTo>
                    <a:pt x="421690" y="50368"/>
                  </a:lnTo>
                  <a:lnTo>
                    <a:pt x="421690" y="14643"/>
                  </a:lnTo>
                  <a:lnTo>
                    <a:pt x="383387" y="2971"/>
                  </a:lnTo>
                  <a:lnTo>
                    <a:pt x="373989" y="2959"/>
                  </a:lnTo>
                  <a:lnTo>
                    <a:pt x="354965" y="3009"/>
                  </a:lnTo>
                  <a:lnTo>
                    <a:pt x="354698" y="3098"/>
                  </a:lnTo>
                  <a:lnTo>
                    <a:pt x="354507" y="3124"/>
                  </a:lnTo>
                  <a:lnTo>
                    <a:pt x="354418" y="94792"/>
                  </a:lnTo>
                  <a:lnTo>
                    <a:pt x="381165" y="94805"/>
                  </a:lnTo>
                  <a:lnTo>
                    <a:pt x="392950" y="94716"/>
                  </a:lnTo>
                  <a:lnTo>
                    <a:pt x="424040" y="80797"/>
                  </a:lnTo>
                  <a:lnTo>
                    <a:pt x="425107" y="79806"/>
                  </a:lnTo>
                  <a:lnTo>
                    <a:pt x="430631" y="71208"/>
                  </a:lnTo>
                  <a:lnTo>
                    <a:pt x="433781" y="63068"/>
                  </a:lnTo>
                  <a:lnTo>
                    <a:pt x="435368" y="54724"/>
                  </a:lnTo>
                  <a:lnTo>
                    <a:pt x="435521" y="46228"/>
                  </a:lnTo>
                  <a:close/>
                </a:path>
                <a:path w="550544" h="97154">
                  <a:moveTo>
                    <a:pt x="461416" y="3124"/>
                  </a:moveTo>
                  <a:lnTo>
                    <a:pt x="446900" y="3124"/>
                  </a:lnTo>
                  <a:lnTo>
                    <a:pt x="446900" y="94729"/>
                  </a:lnTo>
                  <a:lnTo>
                    <a:pt x="461416" y="94729"/>
                  </a:lnTo>
                  <a:lnTo>
                    <a:pt x="461416" y="3124"/>
                  </a:lnTo>
                  <a:close/>
                </a:path>
                <a:path w="550544" h="97154">
                  <a:moveTo>
                    <a:pt x="549960" y="65544"/>
                  </a:moveTo>
                  <a:lnTo>
                    <a:pt x="514972" y="40614"/>
                  </a:lnTo>
                  <a:lnTo>
                    <a:pt x="499681" y="37719"/>
                  </a:lnTo>
                  <a:lnTo>
                    <a:pt x="490232" y="32207"/>
                  </a:lnTo>
                  <a:lnTo>
                    <a:pt x="488861" y="25933"/>
                  </a:lnTo>
                  <a:lnTo>
                    <a:pt x="494385" y="17868"/>
                  </a:lnTo>
                  <a:lnTo>
                    <a:pt x="497027" y="16205"/>
                  </a:lnTo>
                  <a:lnTo>
                    <a:pt x="505269" y="13131"/>
                  </a:lnTo>
                  <a:lnTo>
                    <a:pt x="510705" y="12687"/>
                  </a:lnTo>
                  <a:lnTo>
                    <a:pt x="523430" y="14465"/>
                  </a:lnTo>
                  <a:lnTo>
                    <a:pt x="529856" y="17094"/>
                  </a:lnTo>
                  <a:lnTo>
                    <a:pt x="534466" y="23063"/>
                  </a:lnTo>
                  <a:lnTo>
                    <a:pt x="534835" y="23279"/>
                  </a:lnTo>
                  <a:lnTo>
                    <a:pt x="545896" y="15875"/>
                  </a:lnTo>
                  <a:lnTo>
                    <a:pt x="542086" y="10020"/>
                  </a:lnTo>
                  <a:lnTo>
                    <a:pt x="537540" y="6337"/>
                  </a:lnTo>
                  <a:lnTo>
                    <a:pt x="526656" y="1625"/>
                  </a:lnTo>
                  <a:lnTo>
                    <a:pt x="521042" y="711"/>
                  </a:lnTo>
                  <a:lnTo>
                    <a:pt x="507428" y="0"/>
                  </a:lnTo>
                  <a:lnTo>
                    <a:pt x="499694" y="800"/>
                  </a:lnTo>
                  <a:lnTo>
                    <a:pt x="475729" y="32435"/>
                  </a:lnTo>
                  <a:lnTo>
                    <a:pt x="477304" y="38188"/>
                  </a:lnTo>
                  <a:lnTo>
                    <a:pt x="485686" y="46583"/>
                  </a:lnTo>
                  <a:lnTo>
                    <a:pt x="490423" y="48679"/>
                  </a:lnTo>
                  <a:lnTo>
                    <a:pt x="501904" y="52273"/>
                  </a:lnTo>
                  <a:lnTo>
                    <a:pt x="508635" y="53035"/>
                  </a:lnTo>
                  <a:lnTo>
                    <a:pt x="520128" y="54876"/>
                  </a:lnTo>
                  <a:lnTo>
                    <a:pt x="524891" y="55956"/>
                  </a:lnTo>
                  <a:lnTo>
                    <a:pt x="532041" y="60248"/>
                  </a:lnTo>
                  <a:lnTo>
                    <a:pt x="534162" y="62598"/>
                  </a:lnTo>
                  <a:lnTo>
                    <a:pt x="536155" y="71945"/>
                  </a:lnTo>
                  <a:lnTo>
                    <a:pt x="533387" y="77546"/>
                  </a:lnTo>
                  <a:lnTo>
                    <a:pt x="521970" y="83362"/>
                  </a:lnTo>
                  <a:lnTo>
                    <a:pt x="515835" y="84010"/>
                  </a:lnTo>
                  <a:lnTo>
                    <a:pt x="501827" y="83261"/>
                  </a:lnTo>
                  <a:lnTo>
                    <a:pt x="494728" y="80987"/>
                  </a:lnTo>
                  <a:lnTo>
                    <a:pt x="486765" y="73634"/>
                  </a:lnTo>
                  <a:lnTo>
                    <a:pt x="484949" y="71208"/>
                  </a:lnTo>
                  <a:lnTo>
                    <a:pt x="482854" y="68834"/>
                  </a:lnTo>
                  <a:lnTo>
                    <a:pt x="472033" y="76047"/>
                  </a:lnTo>
                  <a:lnTo>
                    <a:pt x="475589" y="82588"/>
                  </a:lnTo>
                  <a:lnTo>
                    <a:pt x="480326" y="87871"/>
                  </a:lnTo>
                  <a:lnTo>
                    <a:pt x="492925" y="94869"/>
                  </a:lnTo>
                  <a:lnTo>
                    <a:pt x="499579" y="96304"/>
                  </a:lnTo>
                  <a:lnTo>
                    <a:pt x="506476" y="96761"/>
                  </a:lnTo>
                  <a:lnTo>
                    <a:pt x="513118" y="96951"/>
                  </a:lnTo>
                  <a:lnTo>
                    <a:pt x="519671" y="96520"/>
                  </a:lnTo>
                  <a:lnTo>
                    <a:pt x="549960" y="71551"/>
                  </a:lnTo>
                  <a:lnTo>
                    <a:pt x="549960" y="65544"/>
                  </a:lnTo>
                  <a:close/>
                </a:path>
              </a:pathLst>
            </a:custGeom>
            <a:solidFill>
              <a:srgbClr val="424242">
                <a:alpha val="79998"/>
              </a:srgbClr>
            </a:solidFill>
          </p:spPr>
          <p:txBody>
            <a:bodyPr wrap="square" lIns="0" tIns="0" rIns="0" bIns="0" rtlCol="0"/>
            <a:lstStyle/>
            <a:p>
              <a:endParaRPr sz="1227" dirty="0"/>
            </a:p>
          </p:txBody>
        </p:sp>
        <p:sp>
          <p:nvSpPr>
            <p:cNvPr id="13" name="object 11">
              <a:extLst>
                <a:ext uri="{FF2B5EF4-FFF2-40B4-BE49-F238E27FC236}">
                  <a16:creationId xmlns:a16="http://schemas.microsoft.com/office/drawing/2014/main" id="{417DD9AB-DD3E-5469-61F1-00AAF1E0E131}"/>
                </a:ext>
              </a:extLst>
            </p:cNvPr>
            <p:cNvSpPr/>
            <p:nvPr/>
          </p:nvSpPr>
          <p:spPr>
            <a:xfrm>
              <a:off x="14657414" y="9753015"/>
              <a:ext cx="303530" cy="64769"/>
            </a:xfrm>
            <a:custGeom>
              <a:avLst/>
              <a:gdLst/>
              <a:ahLst/>
              <a:cxnLst/>
              <a:rect l="l" t="t" r="r" b="b"/>
              <a:pathLst>
                <a:path w="303530" h="64770">
                  <a:moveTo>
                    <a:pt x="46748" y="15760"/>
                  </a:moveTo>
                  <a:lnTo>
                    <a:pt x="41097" y="3022"/>
                  </a:lnTo>
                  <a:lnTo>
                    <a:pt x="35725" y="203"/>
                  </a:lnTo>
                  <a:lnTo>
                    <a:pt x="22009" y="0"/>
                  </a:lnTo>
                  <a:lnTo>
                    <a:pt x="1041" y="38"/>
                  </a:lnTo>
                  <a:lnTo>
                    <a:pt x="0" y="152"/>
                  </a:lnTo>
                  <a:lnTo>
                    <a:pt x="0" y="33286"/>
                  </a:lnTo>
                  <a:lnTo>
                    <a:pt x="39192" y="31064"/>
                  </a:lnTo>
                  <a:lnTo>
                    <a:pt x="46748" y="15760"/>
                  </a:lnTo>
                  <a:close/>
                </a:path>
                <a:path w="303530" h="64770">
                  <a:moveTo>
                    <a:pt x="302945" y="33972"/>
                  </a:moveTo>
                  <a:lnTo>
                    <a:pt x="273862" y="876"/>
                  </a:lnTo>
                  <a:lnTo>
                    <a:pt x="266204" y="469"/>
                  </a:lnTo>
                  <a:lnTo>
                    <a:pt x="258521" y="685"/>
                  </a:lnTo>
                  <a:lnTo>
                    <a:pt x="250850" y="635"/>
                  </a:lnTo>
                  <a:lnTo>
                    <a:pt x="250317" y="774"/>
                  </a:lnTo>
                  <a:lnTo>
                    <a:pt x="250317" y="64211"/>
                  </a:lnTo>
                  <a:lnTo>
                    <a:pt x="260934" y="64109"/>
                  </a:lnTo>
                  <a:lnTo>
                    <a:pt x="268274" y="64401"/>
                  </a:lnTo>
                  <a:lnTo>
                    <a:pt x="302094" y="42138"/>
                  </a:lnTo>
                  <a:lnTo>
                    <a:pt x="302945" y="33972"/>
                  </a:lnTo>
                  <a:close/>
                </a:path>
              </a:pathLst>
            </a:custGeom>
            <a:solidFill>
              <a:srgbClr val="FFFFFF">
                <a:alpha val="79998"/>
              </a:srgbClr>
            </a:solidFill>
          </p:spPr>
          <p:txBody>
            <a:bodyPr wrap="square" lIns="0" tIns="0" rIns="0" bIns="0" rtlCol="0"/>
            <a:lstStyle/>
            <a:p>
              <a:endParaRPr sz="1227" dirty="0"/>
            </a:p>
          </p:txBody>
        </p:sp>
      </p:grpSp>
      <p:pic>
        <p:nvPicPr>
          <p:cNvPr id="14" name="object 12">
            <a:extLst>
              <a:ext uri="{FF2B5EF4-FFF2-40B4-BE49-F238E27FC236}">
                <a16:creationId xmlns:a16="http://schemas.microsoft.com/office/drawing/2014/main" id="{53728E6E-0728-499C-A8EB-6A8B69184F34}"/>
              </a:ext>
            </a:extLst>
          </p:cNvPr>
          <p:cNvPicPr/>
          <p:nvPr userDrawn="1"/>
        </p:nvPicPr>
        <p:blipFill>
          <a:blip r:embed="rId6" cstate="print"/>
          <a:stretch>
            <a:fillRect/>
          </a:stretch>
        </p:blipFill>
        <p:spPr>
          <a:xfrm>
            <a:off x="10434957" y="6641003"/>
            <a:ext cx="281301" cy="97400"/>
          </a:xfrm>
          <a:prstGeom prst="rect">
            <a:avLst/>
          </a:prstGeom>
        </p:spPr>
      </p:pic>
      <p:pic>
        <p:nvPicPr>
          <p:cNvPr id="15" name="object 13">
            <a:extLst>
              <a:ext uri="{FF2B5EF4-FFF2-40B4-BE49-F238E27FC236}">
                <a16:creationId xmlns:a16="http://schemas.microsoft.com/office/drawing/2014/main" id="{0B41DCB4-951E-D928-5244-8F24E2B8A078}"/>
              </a:ext>
            </a:extLst>
          </p:cNvPr>
          <p:cNvPicPr/>
          <p:nvPr userDrawn="1"/>
        </p:nvPicPr>
        <p:blipFill>
          <a:blip r:embed="rId7" cstate="print"/>
          <a:stretch>
            <a:fillRect/>
          </a:stretch>
        </p:blipFill>
        <p:spPr>
          <a:xfrm>
            <a:off x="9434134" y="6558354"/>
            <a:ext cx="899671" cy="235581"/>
          </a:xfrm>
          <a:prstGeom prst="rect">
            <a:avLst/>
          </a:prstGeom>
        </p:spPr>
      </p:pic>
    </p:spTree>
    <p:extLst>
      <p:ext uri="{BB962C8B-B14F-4D97-AF65-F5344CB8AC3E}">
        <p14:creationId xmlns:p14="http://schemas.microsoft.com/office/powerpoint/2010/main" val="1878866887"/>
      </p:ext>
    </p:extLst>
  </p:cSld>
  <p:clrMapOvr>
    <a:masterClrMapping/>
  </p:clrMapOvr>
  <p:extLst>
    <p:ext uri="{DCECCB84-F9BA-43D5-87BE-67443E8EF086}">
      <p15:sldGuideLst xmlns:p15="http://schemas.microsoft.com/office/powerpoint/2012/main">
        <p15:guide id="1" orient="horz" pos="3168">
          <p15:clr>
            <a:srgbClr val="FBAE40"/>
          </p15:clr>
        </p15:guide>
        <p15:guide id="2" pos="48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348628" y="431222"/>
            <a:ext cx="8237966" cy="524631"/>
          </a:xfrm>
        </p:spPr>
        <p:txBody>
          <a:bodyPr lIns="0" tIns="0" rIns="0" bIns="0"/>
          <a:lstStyle>
            <a:lvl1pPr>
              <a:defRPr sz="3409" b="1" i="0">
                <a:solidFill>
                  <a:schemeClr val="bg1"/>
                </a:solidFill>
                <a:latin typeface="Palatino Linotype"/>
                <a:cs typeface="Palatino Linotype"/>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8" name="object 5">
            <a:extLst>
              <a:ext uri="{FF2B5EF4-FFF2-40B4-BE49-F238E27FC236}">
                <a16:creationId xmlns:a16="http://schemas.microsoft.com/office/drawing/2014/main" id="{215A6525-8015-8AB7-4BBA-FB683C10C9B1}"/>
              </a:ext>
            </a:extLst>
          </p:cNvPr>
          <p:cNvSpPr txBox="1">
            <a:spLocks noGrp="1"/>
          </p:cNvSpPr>
          <p:nvPr>
            <p:ph type="ftr" sz="quarter" idx="5"/>
          </p:nvPr>
        </p:nvSpPr>
        <p:spPr>
          <a:xfrm>
            <a:off x="327112" y="6612948"/>
            <a:ext cx="2123241" cy="116507"/>
          </a:xfrm>
          <a:prstGeom prst="rect">
            <a:avLst/>
          </a:prstGeom>
        </p:spPr>
        <p:txBody>
          <a:bodyPr vert="horz" wrap="square" lIns="0" tIns="11430" rIns="0" bIns="0" rtlCol="0">
            <a:spAutoFit/>
          </a:bodyPr>
          <a:lstStyle/>
          <a:p>
            <a:pPr marL="8659">
              <a:spcBef>
                <a:spcPts val="61"/>
              </a:spcBef>
            </a:pPr>
            <a:r>
              <a:rPr lang="en-US" sz="682" smtClean="0">
                <a:latin typeface="+mj-lt"/>
              </a:rPr>
              <a:t>NORMAN</a:t>
            </a:r>
            <a:r>
              <a:rPr lang="en-US" sz="682" spc="-7" smtClean="0">
                <a:latin typeface="+mj-lt"/>
              </a:rPr>
              <a:t> </a:t>
            </a:r>
            <a:r>
              <a:rPr lang="en-US" sz="682" smtClean="0">
                <a:latin typeface="+mj-lt"/>
              </a:rPr>
              <a:t>ENTERTAINMENT</a:t>
            </a:r>
            <a:r>
              <a:rPr lang="en-US" sz="682" spc="-7" smtClean="0">
                <a:latin typeface="+mj-lt"/>
              </a:rPr>
              <a:t> </a:t>
            </a:r>
            <a:r>
              <a:rPr lang="en-US" sz="682" smtClean="0">
                <a:latin typeface="+mj-lt"/>
              </a:rPr>
              <a:t>DISTRICT</a:t>
            </a:r>
            <a:r>
              <a:rPr lang="en-US" sz="682" spc="-7" smtClean="0">
                <a:latin typeface="+mj-lt"/>
              </a:rPr>
              <a:t> </a:t>
            </a:r>
            <a:r>
              <a:rPr lang="en-US" sz="682" smtClean="0">
                <a:solidFill>
                  <a:srgbClr val="231F20"/>
                </a:solidFill>
                <a:latin typeface="+mj-lt"/>
              </a:rPr>
              <a:t>/</a:t>
            </a:r>
            <a:r>
              <a:rPr lang="en-US" sz="682" spc="-3" smtClean="0">
                <a:solidFill>
                  <a:srgbClr val="231F20"/>
                </a:solidFill>
                <a:latin typeface="+mj-lt"/>
              </a:rPr>
              <a:t> </a:t>
            </a:r>
            <a:r>
              <a:rPr lang="en-US" sz="682" spc="-14" smtClean="0">
                <a:solidFill>
                  <a:srgbClr val="231F20"/>
                </a:solidFill>
                <a:latin typeface="+mj-lt"/>
              </a:rPr>
              <a:t>2023</a:t>
            </a:r>
            <a:endParaRPr lang="en-US" sz="682" spc="-14" dirty="0">
              <a:solidFill>
                <a:srgbClr val="231F20"/>
              </a:solidFill>
              <a:latin typeface="+mj-lt"/>
            </a:endParaRPr>
          </a:p>
        </p:txBody>
      </p:sp>
    </p:spTree>
    <p:extLst>
      <p:ext uri="{BB962C8B-B14F-4D97-AF65-F5344CB8AC3E}">
        <p14:creationId xmlns:p14="http://schemas.microsoft.com/office/powerpoint/2010/main" val="2566430370"/>
      </p:ext>
    </p:extLst>
  </p:cSld>
  <p:clrMapOvr>
    <a:masterClrMapping/>
  </p:clrMapOvr>
  <p:extLst>
    <p:ext uri="{DCECCB84-F9BA-43D5-87BE-67443E8EF086}">
      <p15:sldGuideLst xmlns:p15="http://schemas.microsoft.com/office/powerpoint/2012/main">
        <p15:guide id="1" orient="horz" pos="3168">
          <p15:clr>
            <a:srgbClr val="FBAE40"/>
          </p15:clr>
        </p15:guide>
        <p15:guide id="2" pos="48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348628" y="431222"/>
            <a:ext cx="8237966" cy="524631"/>
          </a:xfrm>
        </p:spPr>
        <p:txBody>
          <a:bodyPr lIns="0" tIns="0" rIns="0" bIns="0"/>
          <a:lstStyle>
            <a:lvl1pPr>
              <a:defRPr sz="3409" b="1" i="0">
                <a:solidFill>
                  <a:schemeClr val="bg1"/>
                </a:solidFill>
                <a:latin typeface="Palatino Linotype"/>
                <a:cs typeface="Palatino Linotype"/>
              </a:defRPr>
            </a:lvl1pPr>
          </a:lstStyle>
          <a:p>
            <a:endParaRPr/>
          </a:p>
        </p:txBody>
      </p:sp>
      <p:sp>
        <p:nvSpPr>
          <p:cNvPr id="6" name="object 5">
            <a:extLst>
              <a:ext uri="{FF2B5EF4-FFF2-40B4-BE49-F238E27FC236}">
                <a16:creationId xmlns:a16="http://schemas.microsoft.com/office/drawing/2014/main" id="{52C07020-C6A6-CA17-1593-B71D45A5872C}"/>
              </a:ext>
            </a:extLst>
          </p:cNvPr>
          <p:cNvSpPr txBox="1">
            <a:spLocks noGrp="1"/>
          </p:cNvSpPr>
          <p:nvPr>
            <p:ph type="ftr" sz="quarter" idx="5"/>
          </p:nvPr>
        </p:nvSpPr>
        <p:spPr>
          <a:xfrm>
            <a:off x="327112" y="6612948"/>
            <a:ext cx="2123241" cy="116507"/>
          </a:xfrm>
          <a:prstGeom prst="rect">
            <a:avLst/>
          </a:prstGeom>
        </p:spPr>
        <p:txBody>
          <a:bodyPr vert="horz" wrap="square" lIns="0" tIns="11430" rIns="0" bIns="0" rtlCol="0">
            <a:spAutoFit/>
          </a:bodyPr>
          <a:lstStyle/>
          <a:p>
            <a:pPr marL="8659">
              <a:spcBef>
                <a:spcPts val="61"/>
              </a:spcBef>
            </a:pPr>
            <a:r>
              <a:rPr lang="en-US" sz="682" smtClean="0">
                <a:latin typeface="+mj-lt"/>
              </a:rPr>
              <a:t>NORMAN</a:t>
            </a:r>
            <a:r>
              <a:rPr lang="en-US" sz="682" spc="-7" smtClean="0">
                <a:latin typeface="+mj-lt"/>
              </a:rPr>
              <a:t> </a:t>
            </a:r>
            <a:r>
              <a:rPr lang="en-US" sz="682" smtClean="0">
                <a:latin typeface="+mj-lt"/>
              </a:rPr>
              <a:t>ENTERTAINMENT</a:t>
            </a:r>
            <a:r>
              <a:rPr lang="en-US" sz="682" spc="-7" smtClean="0">
                <a:latin typeface="+mj-lt"/>
              </a:rPr>
              <a:t> </a:t>
            </a:r>
            <a:r>
              <a:rPr lang="en-US" sz="682" smtClean="0">
                <a:latin typeface="+mj-lt"/>
              </a:rPr>
              <a:t>DISTRICT</a:t>
            </a:r>
            <a:r>
              <a:rPr lang="en-US" sz="682" spc="-7" smtClean="0">
                <a:latin typeface="+mj-lt"/>
              </a:rPr>
              <a:t> </a:t>
            </a:r>
            <a:r>
              <a:rPr lang="en-US" sz="682" smtClean="0">
                <a:solidFill>
                  <a:srgbClr val="231F20"/>
                </a:solidFill>
                <a:latin typeface="+mj-lt"/>
              </a:rPr>
              <a:t>/</a:t>
            </a:r>
            <a:r>
              <a:rPr lang="en-US" sz="682" spc="-3" smtClean="0">
                <a:solidFill>
                  <a:srgbClr val="231F20"/>
                </a:solidFill>
                <a:latin typeface="+mj-lt"/>
              </a:rPr>
              <a:t> </a:t>
            </a:r>
            <a:r>
              <a:rPr lang="en-US" sz="682" spc="-14" smtClean="0">
                <a:solidFill>
                  <a:srgbClr val="231F20"/>
                </a:solidFill>
                <a:latin typeface="+mj-lt"/>
              </a:rPr>
              <a:t>2023</a:t>
            </a:r>
            <a:endParaRPr lang="en-US" sz="682" spc="-14" dirty="0">
              <a:solidFill>
                <a:srgbClr val="231F20"/>
              </a:solidFill>
              <a:latin typeface="+mj-lt"/>
            </a:endParaRPr>
          </a:p>
        </p:txBody>
      </p:sp>
    </p:spTree>
    <p:extLst>
      <p:ext uri="{BB962C8B-B14F-4D97-AF65-F5344CB8AC3E}">
        <p14:creationId xmlns:p14="http://schemas.microsoft.com/office/powerpoint/2010/main" val="4174879182"/>
      </p:ext>
    </p:extLst>
  </p:cSld>
  <p:clrMapOvr>
    <a:masterClrMapping/>
  </p:clrMapOvr>
  <p:extLst>
    <p:ext uri="{DCECCB84-F9BA-43D5-87BE-67443E8EF086}">
      <p15:sldGuideLst xmlns:p15="http://schemas.microsoft.com/office/powerpoint/2012/main">
        <p15:guide id="1" orient="horz" pos="3168">
          <p15:clr>
            <a:srgbClr val="FBAE40"/>
          </p15:clr>
        </p15:guide>
        <p15:guide id="2" pos="48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96738365-F565-72CB-415E-671C164E9571}"/>
              </a:ext>
            </a:extLst>
          </p:cNvPr>
          <p:cNvSpPr txBox="1">
            <a:spLocks noGrp="1"/>
          </p:cNvSpPr>
          <p:nvPr>
            <p:ph type="ftr" sz="quarter" idx="5"/>
          </p:nvPr>
        </p:nvSpPr>
        <p:spPr>
          <a:xfrm>
            <a:off x="327112" y="6612948"/>
            <a:ext cx="2123241" cy="116507"/>
          </a:xfrm>
          <a:prstGeom prst="rect">
            <a:avLst/>
          </a:prstGeom>
        </p:spPr>
        <p:txBody>
          <a:bodyPr vert="horz" wrap="square" lIns="0" tIns="11430" rIns="0" bIns="0" rtlCol="0">
            <a:spAutoFit/>
          </a:bodyPr>
          <a:lstStyle/>
          <a:p>
            <a:pPr marL="8659">
              <a:spcBef>
                <a:spcPts val="61"/>
              </a:spcBef>
            </a:pPr>
            <a:r>
              <a:rPr lang="en-US" sz="682" smtClean="0">
                <a:latin typeface="+mj-lt"/>
              </a:rPr>
              <a:t>NORMAN</a:t>
            </a:r>
            <a:r>
              <a:rPr lang="en-US" sz="682" spc="-7" smtClean="0">
                <a:latin typeface="+mj-lt"/>
              </a:rPr>
              <a:t> </a:t>
            </a:r>
            <a:r>
              <a:rPr lang="en-US" sz="682" smtClean="0">
                <a:latin typeface="+mj-lt"/>
              </a:rPr>
              <a:t>ENTERTAINMENT</a:t>
            </a:r>
            <a:r>
              <a:rPr lang="en-US" sz="682" spc="-7" smtClean="0">
                <a:latin typeface="+mj-lt"/>
              </a:rPr>
              <a:t> </a:t>
            </a:r>
            <a:r>
              <a:rPr lang="en-US" sz="682" smtClean="0">
                <a:latin typeface="+mj-lt"/>
              </a:rPr>
              <a:t>DISTRICT</a:t>
            </a:r>
            <a:r>
              <a:rPr lang="en-US" sz="682" spc="-7" smtClean="0">
                <a:latin typeface="+mj-lt"/>
              </a:rPr>
              <a:t> </a:t>
            </a:r>
            <a:r>
              <a:rPr lang="en-US" sz="682" smtClean="0">
                <a:solidFill>
                  <a:srgbClr val="231F20"/>
                </a:solidFill>
                <a:latin typeface="+mj-lt"/>
              </a:rPr>
              <a:t>/</a:t>
            </a:r>
            <a:r>
              <a:rPr lang="en-US" sz="682" spc="-3" smtClean="0">
                <a:solidFill>
                  <a:srgbClr val="231F20"/>
                </a:solidFill>
                <a:latin typeface="+mj-lt"/>
              </a:rPr>
              <a:t> </a:t>
            </a:r>
            <a:r>
              <a:rPr lang="en-US" sz="682" spc="-14" smtClean="0">
                <a:solidFill>
                  <a:srgbClr val="231F20"/>
                </a:solidFill>
                <a:latin typeface="+mj-lt"/>
              </a:rPr>
              <a:t>2023</a:t>
            </a:r>
            <a:endParaRPr lang="en-US" sz="682" spc="-14" dirty="0">
              <a:solidFill>
                <a:srgbClr val="231F20"/>
              </a:solidFill>
              <a:latin typeface="+mj-lt"/>
            </a:endParaRPr>
          </a:p>
        </p:txBody>
      </p:sp>
    </p:spTree>
    <p:extLst>
      <p:ext uri="{BB962C8B-B14F-4D97-AF65-F5344CB8AC3E}">
        <p14:creationId xmlns:p14="http://schemas.microsoft.com/office/powerpoint/2010/main" val="2533451447"/>
      </p:ext>
    </p:extLst>
  </p:cSld>
  <p:clrMapOvr>
    <a:masterClrMapping/>
  </p:clrMapOvr>
  <p:extLst>
    <p:ext uri="{DCECCB84-F9BA-43D5-87BE-67443E8EF086}">
      <p15:sldGuideLst xmlns:p15="http://schemas.microsoft.com/office/powerpoint/2012/main">
        <p15:guide id="1" orient="horz" pos="3168">
          <p15:clr>
            <a:srgbClr val="FBAE40"/>
          </p15:clr>
        </p15:guide>
        <p15:guide id="2" pos="48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39" indent="0">
              <a:buNone/>
              <a:defRPr sz="2400">
                <a:solidFill>
                  <a:schemeClr val="tx1">
                    <a:tint val="75000"/>
                  </a:schemeClr>
                </a:solidFill>
              </a:defRPr>
            </a:lvl2pPr>
            <a:lvl3pPr marL="1219080" indent="0">
              <a:buNone/>
              <a:defRPr sz="2133">
                <a:solidFill>
                  <a:schemeClr val="tx1">
                    <a:tint val="75000"/>
                  </a:schemeClr>
                </a:solidFill>
              </a:defRPr>
            </a:lvl3pPr>
            <a:lvl4pPr marL="1828618" indent="0">
              <a:buNone/>
              <a:defRPr sz="1867">
                <a:solidFill>
                  <a:schemeClr val="tx1">
                    <a:tint val="75000"/>
                  </a:schemeClr>
                </a:solidFill>
              </a:defRPr>
            </a:lvl4pPr>
            <a:lvl5pPr marL="2438158" indent="0">
              <a:buNone/>
              <a:defRPr sz="1867">
                <a:solidFill>
                  <a:schemeClr val="tx1">
                    <a:tint val="75000"/>
                  </a:schemeClr>
                </a:solidFill>
              </a:defRPr>
            </a:lvl5pPr>
            <a:lvl6pPr marL="3047696" indent="0">
              <a:buNone/>
              <a:defRPr sz="1867">
                <a:solidFill>
                  <a:schemeClr val="tx1">
                    <a:tint val="75000"/>
                  </a:schemeClr>
                </a:solidFill>
              </a:defRPr>
            </a:lvl6pPr>
            <a:lvl7pPr marL="3657235" indent="0">
              <a:buNone/>
              <a:defRPr sz="1867">
                <a:solidFill>
                  <a:schemeClr val="tx1">
                    <a:tint val="75000"/>
                  </a:schemeClr>
                </a:solidFill>
              </a:defRPr>
            </a:lvl7pPr>
            <a:lvl8pPr marL="4266773" indent="0">
              <a:buNone/>
              <a:defRPr sz="1867">
                <a:solidFill>
                  <a:schemeClr val="tx1">
                    <a:tint val="75000"/>
                  </a:schemeClr>
                </a:solidFill>
              </a:defRPr>
            </a:lvl8pPr>
            <a:lvl9pPr marL="4876313"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13494F-8EBE-4E5B-BD86-EAA3D04C2DA4}" type="datetime1">
              <a:rPr lang="en-US" smtClean="0"/>
              <a:t>6/18/2024</a:t>
            </a:fld>
            <a:endParaRPr lang="en-US" dirty="0"/>
          </a:p>
        </p:txBody>
      </p:sp>
      <p:sp>
        <p:nvSpPr>
          <p:cNvPr id="5" name="Footer Placeholder 4"/>
          <p:cNvSpPr>
            <a:spLocks noGrp="1"/>
          </p:cNvSpPr>
          <p:nvPr>
            <p:ph type="ftr" sz="quarter" idx="11"/>
          </p:nvPr>
        </p:nvSpPr>
        <p:spPr/>
        <p:txBody>
          <a:bodyPr/>
          <a:lstStyle/>
          <a:p>
            <a:r>
              <a:rPr lang="en-US" dirty="0" smtClean="0"/>
              <a:t>CITY OF NORMAN</a:t>
            </a:r>
            <a:endParaRPr lang="en-US" dirty="0"/>
          </a:p>
        </p:txBody>
      </p:sp>
      <p:sp>
        <p:nvSpPr>
          <p:cNvPr id="6" name="Slide Number Placeholder 5"/>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135669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A63205-6C20-4672-A1A9-CF62E2C12AA3}" type="datetime1">
              <a:rPr lang="en-US" smtClean="0"/>
              <a:t>6/18/2024</a:t>
            </a:fld>
            <a:endParaRPr lang="en-US" dirty="0"/>
          </a:p>
        </p:txBody>
      </p:sp>
      <p:sp>
        <p:nvSpPr>
          <p:cNvPr id="6" name="Footer Placeholder 5"/>
          <p:cNvSpPr>
            <a:spLocks noGrp="1"/>
          </p:cNvSpPr>
          <p:nvPr>
            <p:ph type="ftr" sz="quarter" idx="11"/>
          </p:nvPr>
        </p:nvSpPr>
        <p:spPr/>
        <p:txBody>
          <a:bodyPr/>
          <a:lstStyle/>
          <a:p>
            <a:r>
              <a:rPr lang="en-US" dirty="0" smtClean="0"/>
              <a:t>CITY OF NORMAN</a:t>
            </a:r>
            <a:endParaRPr lang="en-US" dirty="0"/>
          </a:p>
        </p:txBody>
      </p:sp>
      <p:sp>
        <p:nvSpPr>
          <p:cNvPr id="7" name="Slide Number Placeholder 6"/>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178982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39" indent="0">
              <a:buNone/>
              <a:defRPr sz="2667" b="1"/>
            </a:lvl2pPr>
            <a:lvl3pPr marL="1219080" indent="0">
              <a:buNone/>
              <a:defRPr sz="2400" b="1"/>
            </a:lvl3pPr>
            <a:lvl4pPr marL="1828618" indent="0">
              <a:buNone/>
              <a:defRPr sz="2133" b="1"/>
            </a:lvl4pPr>
            <a:lvl5pPr marL="2438158" indent="0">
              <a:buNone/>
              <a:defRPr sz="2133" b="1"/>
            </a:lvl5pPr>
            <a:lvl6pPr marL="3047696" indent="0">
              <a:buNone/>
              <a:defRPr sz="2133" b="1"/>
            </a:lvl6pPr>
            <a:lvl7pPr marL="3657235" indent="0">
              <a:buNone/>
              <a:defRPr sz="2133" b="1"/>
            </a:lvl7pPr>
            <a:lvl8pPr marL="4266773" indent="0">
              <a:buNone/>
              <a:defRPr sz="2133" b="1"/>
            </a:lvl8pPr>
            <a:lvl9pPr marL="4876313"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39" indent="0">
              <a:buNone/>
              <a:defRPr sz="2667" b="1"/>
            </a:lvl2pPr>
            <a:lvl3pPr marL="1219080" indent="0">
              <a:buNone/>
              <a:defRPr sz="2400" b="1"/>
            </a:lvl3pPr>
            <a:lvl4pPr marL="1828618" indent="0">
              <a:buNone/>
              <a:defRPr sz="2133" b="1"/>
            </a:lvl4pPr>
            <a:lvl5pPr marL="2438158" indent="0">
              <a:buNone/>
              <a:defRPr sz="2133" b="1"/>
            </a:lvl5pPr>
            <a:lvl6pPr marL="3047696" indent="0">
              <a:buNone/>
              <a:defRPr sz="2133" b="1"/>
            </a:lvl6pPr>
            <a:lvl7pPr marL="3657235" indent="0">
              <a:buNone/>
              <a:defRPr sz="2133" b="1"/>
            </a:lvl7pPr>
            <a:lvl8pPr marL="4266773" indent="0">
              <a:buNone/>
              <a:defRPr sz="2133" b="1"/>
            </a:lvl8pPr>
            <a:lvl9pPr marL="4876313"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CCEB09-B768-4231-B379-297ED559CD73}" type="datetime1">
              <a:rPr lang="en-US" smtClean="0"/>
              <a:t>6/18/2024</a:t>
            </a:fld>
            <a:endParaRPr lang="en-US" dirty="0"/>
          </a:p>
        </p:txBody>
      </p:sp>
      <p:sp>
        <p:nvSpPr>
          <p:cNvPr id="8" name="Footer Placeholder 7"/>
          <p:cNvSpPr>
            <a:spLocks noGrp="1"/>
          </p:cNvSpPr>
          <p:nvPr>
            <p:ph type="ftr" sz="quarter" idx="11"/>
          </p:nvPr>
        </p:nvSpPr>
        <p:spPr/>
        <p:txBody>
          <a:bodyPr/>
          <a:lstStyle/>
          <a:p>
            <a:r>
              <a:rPr lang="en-US" dirty="0" smtClean="0"/>
              <a:t>CITY OF NORMAN</a:t>
            </a:r>
            <a:endParaRPr lang="en-US" dirty="0"/>
          </a:p>
        </p:txBody>
      </p:sp>
      <p:sp>
        <p:nvSpPr>
          <p:cNvPr id="9" name="Slide Number Placeholder 8"/>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2488121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C00C66-3F8E-4802-A178-69B810122B0E}" type="datetime1">
              <a:rPr lang="en-US" smtClean="0"/>
              <a:t>6/18/2024</a:t>
            </a:fld>
            <a:endParaRPr lang="en-US" dirty="0"/>
          </a:p>
        </p:txBody>
      </p:sp>
      <p:sp>
        <p:nvSpPr>
          <p:cNvPr id="4" name="Footer Placeholder 3"/>
          <p:cNvSpPr>
            <a:spLocks noGrp="1"/>
          </p:cNvSpPr>
          <p:nvPr>
            <p:ph type="ftr" sz="quarter" idx="11"/>
          </p:nvPr>
        </p:nvSpPr>
        <p:spPr/>
        <p:txBody>
          <a:bodyPr/>
          <a:lstStyle/>
          <a:p>
            <a:r>
              <a:rPr lang="en-US" dirty="0" smtClean="0"/>
              <a:t>CITY OF NORMAN</a:t>
            </a:r>
            <a:endParaRPr lang="en-US" dirty="0"/>
          </a:p>
        </p:txBody>
      </p:sp>
      <p:sp>
        <p:nvSpPr>
          <p:cNvPr id="5" name="Slide Number Placeholder 4"/>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110663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3489C-E321-41AF-B1DB-BFFAA49524D3}" type="datetime1">
              <a:rPr lang="en-US" smtClean="0"/>
              <a:t>6/18/2024</a:t>
            </a:fld>
            <a:endParaRPr lang="en-US" dirty="0"/>
          </a:p>
        </p:txBody>
      </p:sp>
      <p:sp>
        <p:nvSpPr>
          <p:cNvPr id="3" name="Footer Placeholder 2"/>
          <p:cNvSpPr>
            <a:spLocks noGrp="1"/>
          </p:cNvSpPr>
          <p:nvPr>
            <p:ph type="ftr" sz="quarter" idx="11"/>
          </p:nvPr>
        </p:nvSpPr>
        <p:spPr/>
        <p:txBody>
          <a:bodyPr/>
          <a:lstStyle/>
          <a:p>
            <a:r>
              <a:rPr lang="en-US" dirty="0" smtClean="0"/>
              <a:t>CITY OF NORMAN</a:t>
            </a:r>
            <a:endParaRPr lang="en-US" dirty="0"/>
          </a:p>
        </p:txBody>
      </p:sp>
      <p:sp>
        <p:nvSpPr>
          <p:cNvPr id="4" name="Slide Number Placeholder 3"/>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480481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39" indent="0">
              <a:buNone/>
              <a:defRPr sz="1600"/>
            </a:lvl2pPr>
            <a:lvl3pPr marL="1219080"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B81573-B91D-4291-8EE3-2235D369BB5F}" type="datetime1">
              <a:rPr lang="en-US" smtClean="0"/>
              <a:t>6/18/2024</a:t>
            </a:fld>
            <a:endParaRPr lang="en-US" dirty="0"/>
          </a:p>
        </p:txBody>
      </p:sp>
      <p:sp>
        <p:nvSpPr>
          <p:cNvPr id="6" name="Footer Placeholder 5"/>
          <p:cNvSpPr>
            <a:spLocks noGrp="1"/>
          </p:cNvSpPr>
          <p:nvPr>
            <p:ph type="ftr" sz="quarter" idx="11"/>
          </p:nvPr>
        </p:nvSpPr>
        <p:spPr/>
        <p:txBody>
          <a:bodyPr/>
          <a:lstStyle/>
          <a:p>
            <a:r>
              <a:rPr lang="en-US" dirty="0" smtClean="0"/>
              <a:t>CITY OF NORMAN</a:t>
            </a:r>
            <a:endParaRPr lang="en-US" dirty="0"/>
          </a:p>
        </p:txBody>
      </p:sp>
      <p:sp>
        <p:nvSpPr>
          <p:cNvPr id="7" name="Slide Number Placeholder 6"/>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291991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39" indent="0">
              <a:buNone/>
              <a:defRPr sz="3733"/>
            </a:lvl2pPr>
            <a:lvl3pPr marL="1219080" indent="0">
              <a:buNone/>
              <a:defRPr sz="3200"/>
            </a:lvl3pPr>
            <a:lvl4pPr marL="1828618" indent="0">
              <a:buNone/>
              <a:defRPr sz="2667"/>
            </a:lvl4pPr>
            <a:lvl5pPr marL="2438158" indent="0">
              <a:buNone/>
              <a:defRPr sz="2667"/>
            </a:lvl5pPr>
            <a:lvl6pPr marL="3047696" indent="0">
              <a:buNone/>
              <a:defRPr sz="2667"/>
            </a:lvl6pPr>
            <a:lvl7pPr marL="3657235" indent="0">
              <a:buNone/>
              <a:defRPr sz="2667"/>
            </a:lvl7pPr>
            <a:lvl8pPr marL="4266773" indent="0">
              <a:buNone/>
              <a:defRPr sz="2667"/>
            </a:lvl8pPr>
            <a:lvl9pPr marL="4876313" indent="0">
              <a:buNone/>
              <a:defRPr sz="2667"/>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9539" indent="0">
              <a:buNone/>
              <a:defRPr sz="1600"/>
            </a:lvl2pPr>
            <a:lvl3pPr marL="1219080" indent="0">
              <a:buNone/>
              <a:defRPr sz="1333"/>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20978-2147-4139-8CFD-DC2E859AD000}" type="datetime1">
              <a:rPr lang="en-US" smtClean="0"/>
              <a:t>6/18/2024</a:t>
            </a:fld>
            <a:endParaRPr lang="en-US" dirty="0"/>
          </a:p>
        </p:txBody>
      </p:sp>
      <p:sp>
        <p:nvSpPr>
          <p:cNvPr id="6" name="Footer Placeholder 5"/>
          <p:cNvSpPr>
            <a:spLocks noGrp="1"/>
          </p:cNvSpPr>
          <p:nvPr>
            <p:ph type="ftr" sz="quarter" idx="11"/>
          </p:nvPr>
        </p:nvSpPr>
        <p:spPr/>
        <p:txBody>
          <a:bodyPr/>
          <a:lstStyle/>
          <a:p>
            <a:r>
              <a:rPr lang="en-US" dirty="0" smtClean="0"/>
              <a:t>CITY OF NORMAN</a:t>
            </a:r>
            <a:endParaRPr lang="en-US" dirty="0"/>
          </a:p>
        </p:txBody>
      </p:sp>
      <p:sp>
        <p:nvSpPr>
          <p:cNvPr id="7" name="Slide Number Placeholder 6"/>
          <p:cNvSpPr>
            <a:spLocks noGrp="1"/>
          </p:cNvSpPr>
          <p:nvPr>
            <p:ph type="sldNum" sz="quarter" idx="12"/>
          </p:nvPr>
        </p:nvSpPr>
        <p:spPr/>
        <p:txBody>
          <a:bodyPr/>
          <a:lstStyle/>
          <a:p>
            <a:fld id="{0604F986-84A2-4264-8B79-72D53E88E8CA}" type="slidenum">
              <a:rPr lang="en-US" smtClean="0"/>
              <a:t>‹#›</a:t>
            </a:fld>
            <a:endParaRPr lang="en-US" dirty="0"/>
          </a:p>
        </p:txBody>
      </p:sp>
    </p:spTree>
    <p:extLst>
      <p:ext uri="{BB962C8B-B14F-4D97-AF65-F5344CB8AC3E}">
        <p14:creationId xmlns:p14="http://schemas.microsoft.com/office/powerpoint/2010/main" val="409481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3F79B01-1B88-4A4A-9BF0-50CAE8C27E34}" type="datetime1">
              <a:rPr lang="en-US" smtClean="0"/>
              <a:t>6/18/2024</a:t>
            </a:fld>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dirty="0" smtClean="0"/>
              <a:t>CITY OF NORMAN</a:t>
            </a:r>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604F986-84A2-4264-8B79-72D53E88E8CA}" type="slidenum">
              <a:rPr lang="en-US" smtClean="0"/>
              <a:t>‹#›</a:t>
            </a:fld>
            <a:endParaRPr lang="en-US" dirty="0"/>
          </a:p>
        </p:txBody>
      </p:sp>
    </p:spTree>
    <p:extLst>
      <p:ext uri="{BB962C8B-B14F-4D97-AF65-F5344CB8AC3E}">
        <p14:creationId xmlns:p14="http://schemas.microsoft.com/office/powerpoint/2010/main" val="24387318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1219080" rtl="0" eaLnBrk="1" latinLnBrk="0" hangingPunct="1">
        <a:spcBef>
          <a:spcPct val="0"/>
        </a:spcBef>
        <a:buNone/>
        <a:defRPr sz="5867" kern="1200">
          <a:solidFill>
            <a:schemeClr val="tx1"/>
          </a:solidFill>
          <a:latin typeface="+mj-lt"/>
          <a:ea typeface="+mj-ea"/>
          <a:cs typeface="+mj-cs"/>
        </a:defRPr>
      </a:lvl1pPr>
    </p:titleStyle>
    <p:bodyStyle>
      <a:lvl1pPr marL="457155" indent="-457155" algn="l" defTabSz="121908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02" indent="-380962" algn="l" defTabSz="121908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49" indent="-304768" algn="l" defTabSz="12190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87"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926"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46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3EDC6-A99E-D522-B585-A0059F5132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B3052A-ACE2-54CC-7E61-96416809C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1F6053-E7A4-1E88-36A0-EB41E21F42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CA2C0-23F4-E442-B3B3-3D010082DA14}" type="datetimeFigureOut">
              <a:rPr lang="en-US" smtClean="0"/>
              <a:t>6/18/2024</a:t>
            </a:fld>
            <a:endParaRPr lang="en-US"/>
          </a:p>
        </p:txBody>
      </p:sp>
      <p:sp>
        <p:nvSpPr>
          <p:cNvPr id="5" name="Footer Placeholder 4">
            <a:extLst>
              <a:ext uri="{FF2B5EF4-FFF2-40B4-BE49-F238E27FC236}">
                <a16:creationId xmlns:a16="http://schemas.microsoft.com/office/drawing/2014/main" id="{69BE072F-1D7F-B719-77DF-9D39D24D99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75F8A3-6E4A-F8E9-E6B6-32456C119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4981-84A0-5B40-B364-E405B56BA114}" type="slidenum">
              <a:rPr lang="en-US" smtClean="0"/>
              <a:t>‹#›</a:t>
            </a:fld>
            <a:endParaRPr lang="en-US"/>
          </a:p>
        </p:txBody>
      </p:sp>
    </p:spTree>
    <p:extLst>
      <p:ext uri="{BB962C8B-B14F-4D97-AF65-F5344CB8AC3E}">
        <p14:creationId xmlns:p14="http://schemas.microsoft.com/office/powerpoint/2010/main" val="10502205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8723960" y="6562098"/>
            <a:ext cx="525015" cy="203227"/>
          </a:xfrm>
          <a:prstGeom prst="rect">
            <a:avLst/>
          </a:prstGeom>
        </p:spPr>
      </p:pic>
      <p:sp>
        <p:nvSpPr>
          <p:cNvPr id="17" name="bg object 17"/>
          <p:cNvSpPr/>
          <p:nvPr/>
        </p:nvSpPr>
        <p:spPr>
          <a:xfrm>
            <a:off x="0" y="6437168"/>
            <a:ext cx="12192000" cy="0"/>
          </a:xfrm>
          <a:custGeom>
            <a:avLst/>
            <a:gdLst/>
            <a:ahLst/>
            <a:cxnLst/>
            <a:rect l="l" t="t" r="r" b="b"/>
            <a:pathLst>
              <a:path w="15544800">
                <a:moveTo>
                  <a:pt x="0" y="0"/>
                </a:moveTo>
                <a:lnTo>
                  <a:pt x="15544800" y="0"/>
                </a:lnTo>
              </a:path>
            </a:pathLst>
          </a:custGeom>
          <a:ln w="12700">
            <a:solidFill>
              <a:srgbClr val="231F20"/>
            </a:solidFill>
          </a:ln>
        </p:spPr>
        <p:txBody>
          <a:bodyPr wrap="square" lIns="0" tIns="0" rIns="0" bIns="0" rtlCol="0"/>
          <a:lstStyle/>
          <a:p>
            <a:endParaRPr sz="1227" dirty="0"/>
          </a:p>
        </p:txBody>
      </p:sp>
      <p:pic>
        <p:nvPicPr>
          <p:cNvPr id="18" name="bg object 18"/>
          <p:cNvPicPr/>
          <p:nvPr/>
        </p:nvPicPr>
        <p:blipFill>
          <a:blip r:embed="rId8" cstate="print"/>
          <a:stretch>
            <a:fillRect/>
          </a:stretch>
        </p:blipFill>
        <p:spPr>
          <a:xfrm>
            <a:off x="10170221" y="6550641"/>
            <a:ext cx="267417" cy="230292"/>
          </a:xfrm>
          <a:prstGeom prst="rect">
            <a:avLst/>
          </a:prstGeom>
        </p:spPr>
      </p:pic>
      <p:pic>
        <p:nvPicPr>
          <p:cNvPr id="19" name="bg object 19"/>
          <p:cNvPicPr/>
          <p:nvPr/>
        </p:nvPicPr>
        <p:blipFill>
          <a:blip r:embed="rId9" cstate="print"/>
          <a:stretch>
            <a:fillRect/>
          </a:stretch>
        </p:blipFill>
        <p:spPr>
          <a:xfrm>
            <a:off x="10614232" y="6571272"/>
            <a:ext cx="471824" cy="185391"/>
          </a:xfrm>
          <a:prstGeom prst="rect">
            <a:avLst/>
          </a:prstGeom>
        </p:spPr>
      </p:pic>
      <p:sp>
        <p:nvSpPr>
          <p:cNvPr id="20" name="bg object 20"/>
          <p:cNvSpPr/>
          <p:nvPr/>
        </p:nvSpPr>
        <p:spPr>
          <a:xfrm>
            <a:off x="11275921" y="6634915"/>
            <a:ext cx="90643" cy="70572"/>
          </a:xfrm>
          <a:custGeom>
            <a:avLst/>
            <a:gdLst/>
            <a:ahLst/>
            <a:cxnLst/>
            <a:rect l="l" t="t" r="r" b="b"/>
            <a:pathLst>
              <a:path w="115569" h="103504">
                <a:moveTo>
                  <a:pt x="68846" y="0"/>
                </a:moveTo>
                <a:lnTo>
                  <a:pt x="60617" y="0"/>
                </a:lnTo>
                <a:lnTo>
                  <a:pt x="47778" y="1721"/>
                </a:lnTo>
                <a:lnTo>
                  <a:pt x="11799" y="22169"/>
                </a:lnTo>
                <a:lnTo>
                  <a:pt x="292" y="56680"/>
                </a:lnTo>
                <a:lnTo>
                  <a:pt x="101" y="57645"/>
                </a:lnTo>
                <a:lnTo>
                  <a:pt x="4724" y="96761"/>
                </a:lnTo>
                <a:lnTo>
                  <a:pt x="6527" y="102946"/>
                </a:lnTo>
                <a:lnTo>
                  <a:pt x="16643" y="94209"/>
                </a:lnTo>
                <a:lnTo>
                  <a:pt x="26816" y="87460"/>
                </a:lnTo>
                <a:lnTo>
                  <a:pt x="63765" y="74688"/>
                </a:lnTo>
                <a:lnTo>
                  <a:pt x="71066" y="74048"/>
                </a:lnTo>
                <a:lnTo>
                  <a:pt x="78447" y="74168"/>
                </a:lnTo>
                <a:lnTo>
                  <a:pt x="88145" y="76902"/>
                </a:lnTo>
                <a:lnTo>
                  <a:pt x="95265" y="82816"/>
                </a:lnTo>
                <a:lnTo>
                  <a:pt x="99343" y="90845"/>
                </a:lnTo>
                <a:lnTo>
                  <a:pt x="99910" y="99923"/>
                </a:lnTo>
                <a:lnTo>
                  <a:pt x="99618" y="102209"/>
                </a:lnTo>
                <a:lnTo>
                  <a:pt x="100177" y="101841"/>
                </a:lnTo>
                <a:lnTo>
                  <a:pt x="115242" y="65244"/>
                </a:lnTo>
                <a:lnTo>
                  <a:pt x="115441" y="54336"/>
                </a:lnTo>
                <a:lnTo>
                  <a:pt x="113512" y="43218"/>
                </a:lnTo>
                <a:lnTo>
                  <a:pt x="73266" y="14935"/>
                </a:lnTo>
                <a:lnTo>
                  <a:pt x="65239" y="16332"/>
                </a:lnTo>
                <a:lnTo>
                  <a:pt x="52120" y="23291"/>
                </a:lnTo>
                <a:lnTo>
                  <a:pt x="48552" y="27952"/>
                </a:lnTo>
                <a:lnTo>
                  <a:pt x="46570" y="42418"/>
                </a:lnTo>
                <a:lnTo>
                  <a:pt x="52870" y="48387"/>
                </a:lnTo>
                <a:lnTo>
                  <a:pt x="67030" y="45974"/>
                </a:lnTo>
                <a:lnTo>
                  <a:pt x="72771" y="43815"/>
                </a:lnTo>
                <a:lnTo>
                  <a:pt x="80251" y="39484"/>
                </a:lnTo>
                <a:lnTo>
                  <a:pt x="83223" y="38481"/>
                </a:lnTo>
                <a:lnTo>
                  <a:pt x="46913" y="57366"/>
                </a:lnTo>
                <a:lnTo>
                  <a:pt x="40220" y="56515"/>
                </a:lnTo>
                <a:lnTo>
                  <a:pt x="33743" y="55105"/>
                </a:lnTo>
                <a:lnTo>
                  <a:pt x="29159" y="51447"/>
                </a:lnTo>
                <a:lnTo>
                  <a:pt x="26428" y="40462"/>
                </a:lnTo>
                <a:lnTo>
                  <a:pt x="27012" y="36233"/>
                </a:lnTo>
                <a:lnTo>
                  <a:pt x="56446" y="11115"/>
                </a:lnTo>
                <a:lnTo>
                  <a:pt x="77466" y="8515"/>
                </a:lnTo>
                <a:lnTo>
                  <a:pt x="84597" y="9466"/>
                </a:lnTo>
                <a:lnTo>
                  <a:pt x="91486" y="11500"/>
                </a:lnTo>
                <a:lnTo>
                  <a:pt x="98132" y="14643"/>
                </a:lnTo>
                <a:lnTo>
                  <a:pt x="100190" y="15824"/>
                </a:lnTo>
                <a:lnTo>
                  <a:pt x="104292" y="18592"/>
                </a:lnTo>
                <a:lnTo>
                  <a:pt x="102374" y="15862"/>
                </a:lnTo>
                <a:lnTo>
                  <a:pt x="96204" y="9700"/>
                </a:lnTo>
                <a:lnTo>
                  <a:pt x="89879" y="5586"/>
                </a:lnTo>
                <a:lnTo>
                  <a:pt x="82889" y="2689"/>
                </a:lnTo>
                <a:lnTo>
                  <a:pt x="75311" y="876"/>
                </a:lnTo>
                <a:lnTo>
                  <a:pt x="68846" y="0"/>
                </a:lnTo>
                <a:close/>
              </a:path>
            </a:pathLst>
          </a:custGeom>
          <a:solidFill>
            <a:srgbClr val="424242"/>
          </a:solidFill>
        </p:spPr>
        <p:txBody>
          <a:bodyPr wrap="square" lIns="0" tIns="0" rIns="0" bIns="0" rtlCol="0"/>
          <a:lstStyle/>
          <a:p>
            <a:endParaRPr sz="1227" dirty="0"/>
          </a:p>
        </p:txBody>
      </p:sp>
      <p:sp>
        <p:nvSpPr>
          <p:cNvPr id="21" name="bg object 21"/>
          <p:cNvSpPr/>
          <p:nvPr/>
        </p:nvSpPr>
        <p:spPr>
          <a:xfrm>
            <a:off x="11275922" y="6634916"/>
            <a:ext cx="47812" cy="39831"/>
          </a:xfrm>
          <a:custGeom>
            <a:avLst/>
            <a:gdLst/>
            <a:ahLst/>
            <a:cxnLst/>
            <a:rect l="l" t="t" r="r" b="b"/>
            <a:pathLst>
              <a:path w="60959" h="58420">
                <a:moveTo>
                  <a:pt x="60617" y="0"/>
                </a:moveTo>
                <a:lnTo>
                  <a:pt x="0" y="0"/>
                </a:lnTo>
                <a:lnTo>
                  <a:pt x="0" y="58127"/>
                </a:lnTo>
                <a:lnTo>
                  <a:pt x="253" y="57162"/>
                </a:lnTo>
                <a:lnTo>
                  <a:pt x="622" y="50723"/>
                </a:lnTo>
                <a:lnTo>
                  <a:pt x="1587" y="44869"/>
                </a:lnTo>
                <a:lnTo>
                  <a:pt x="26034" y="9575"/>
                </a:lnTo>
                <a:lnTo>
                  <a:pt x="55486" y="596"/>
                </a:lnTo>
                <a:lnTo>
                  <a:pt x="60617" y="0"/>
                </a:lnTo>
                <a:close/>
              </a:path>
            </a:pathLst>
          </a:custGeom>
          <a:solidFill>
            <a:srgbClr val="FFFFFF"/>
          </a:solidFill>
        </p:spPr>
        <p:txBody>
          <a:bodyPr wrap="square" lIns="0" tIns="0" rIns="0" bIns="0" rtlCol="0"/>
          <a:lstStyle/>
          <a:p>
            <a:endParaRPr sz="1227" dirty="0"/>
          </a:p>
        </p:txBody>
      </p:sp>
      <p:sp>
        <p:nvSpPr>
          <p:cNvPr id="22" name="bg object 22"/>
          <p:cNvSpPr/>
          <p:nvPr/>
        </p:nvSpPr>
        <p:spPr>
          <a:xfrm>
            <a:off x="11378045" y="6638605"/>
            <a:ext cx="431800" cy="66242"/>
          </a:xfrm>
          <a:custGeom>
            <a:avLst/>
            <a:gdLst/>
            <a:ahLst/>
            <a:cxnLst/>
            <a:rect l="l" t="t" r="r" b="b"/>
            <a:pathLst>
              <a:path w="550544" h="97154">
                <a:moveTo>
                  <a:pt x="98844" y="94792"/>
                </a:moveTo>
                <a:lnTo>
                  <a:pt x="57632" y="3251"/>
                </a:lnTo>
                <a:lnTo>
                  <a:pt x="57137" y="2971"/>
                </a:lnTo>
                <a:lnTo>
                  <a:pt x="41681" y="2984"/>
                </a:lnTo>
                <a:lnTo>
                  <a:pt x="41198" y="3187"/>
                </a:lnTo>
                <a:lnTo>
                  <a:pt x="0" y="94792"/>
                </a:lnTo>
                <a:lnTo>
                  <a:pt x="15443" y="94843"/>
                </a:lnTo>
                <a:lnTo>
                  <a:pt x="15887" y="94462"/>
                </a:lnTo>
                <a:lnTo>
                  <a:pt x="49453" y="18707"/>
                </a:lnTo>
                <a:lnTo>
                  <a:pt x="68643" y="62141"/>
                </a:lnTo>
                <a:lnTo>
                  <a:pt x="38468" y="62103"/>
                </a:lnTo>
                <a:lnTo>
                  <a:pt x="37973" y="62445"/>
                </a:lnTo>
                <a:lnTo>
                  <a:pt x="32308" y="75603"/>
                </a:lnTo>
                <a:lnTo>
                  <a:pt x="74295" y="75577"/>
                </a:lnTo>
                <a:lnTo>
                  <a:pt x="74764" y="75907"/>
                </a:lnTo>
                <a:lnTo>
                  <a:pt x="82600" y="93662"/>
                </a:lnTo>
                <a:lnTo>
                  <a:pt x="83324" y="94742"/>
                </a:lnTo>
                <a:lnTo>
                  <a:pt x="98844" y="94792"/>
                </a:lnTo>
                <a:close/>
              </a:path>
              <a:path w="550544" h="97154">
                <a:moveTo>
                  <a:pt x="183476" y="94703"/>
                </a:moveTo>
                <a:lnTo>
                  <a:pt x="155714" y="63080"/>
                </a:lnTo>
                <a:lnTo>
                  <a:pt x="154647" y="61874"/>
                </a:lnTo>
                <a:lnTo>
                  <a:pt x="154863" y="61696"/>
                </a:lnTo>
                <a:lnTo>
                  <a:pt x="155232" y="61531"/>
                </a:lnTo>
                <a:lnTo>
                  <a:pt x="161975" y="60299"/>
                </a:lnTo>
                <a:lnTo>
                  <a:pt x="167703" y="57950"/>
                </a:lnTo>
                <a:lnTo>
                  <a:pt x="172110" y="53162"/>
                </a:lnTo>
                <a:lnTo>
                  <a:pt x="174256" y="49695"/>
                </a:lnTo>
                <a:lnTo>
                  <a:pt x="177368" y="44653"/>
                </a:lnTo>
                <a:lnTo>
                  <a:pt x="179451" y="34709"/>
                </a:lnTo>
                <a:lnTo>
                  <a:pt x="178295" y="24561"/>
                </a:lnTo>
                <a:lnTo>
                  <a:pt x="174332" y="16383"/>
                </a:lnTo>
                <a:lnTo>
                  <a:pt x="173850" y="15392"/>
                </a:lnTo>
                <a:lnTo>
                  <a:pt x="168617" y="9842"/>
                </a:lnTo>
                <a:lnTo>
                  <a:pt x="165506" y="7912"/>
                </a:lnTo>
                <a:lnTo>
                  <a:pt x="165506" y="32156"/>
                </a:lnTo>
                <a:lnTo>
                  <a:pt x="165087" y="38442"/>
                </a:lnTo>
                <a:lnTo>
                  <a:pt x="139026" y="49695"/>
                </a:lnTo>
                <a:lnTo>
                  <a:pt x="136944" y="49695"/>
                </a:lnTo>
                <a:lnTo>
                  <a:pt x="118745" y="49682"/>
                </a:lnTo>
                <a:lnTo>
                  <a:pt x="118745" y="16535"/>
                </a:lnTo>
                <a:lnTo>
                  <a:pt x="119100" y="16497"/>
                </a:lnTo>
                <a:lnTo>
                  <a:pt x="119443" y="16433"/>
                </a:lnTo>
                <a:lnTo>
                  <a:pt x="141998" y="16421"/>
                </a:lnTo>
                <a:lnTo>
                  <a:pt x="154470" y="16586"/>
                </a:lnTo>
                <a:lnTo>
                  <a:pt x="159842" y="19418"/>
                </a:lnTo>
                <a:lnTo>
                  <a:pt x="165506" y="32156"/>
                </a:lnTo>
                <a:lnTo>
                  <a:pt x="165506" y="7912"/>
                </a:lnTo>
                <a:lnTo>
                  <a:pt x="162509" y="6032"/>
                </a:lnTo>
                <a:lnTo>
                  <a:pt x="155625" y="3810"/>
                </a:lnTo>
                <a:lnTo>
                  <a:pt x="148082" y="3048"/>
                </a:lnTo>
                <a:lnTo>
                  <a:pt x="126771" y="2971"/>
                </a:lnTo>
                <a:lnTo>
                  <a:pt x="103949" y="3009"/>
                </a:lnTo>
                <a:lnTo>
                  <a:pt x="103949" y="94691"/>
                </a:lnTo>
                <a:lnTo>
                  <a:pt x="118745" y="94691"/>
                </a:lnTo>
                <a:lnTo>
                  <a:pt x="118745" y="63093"/>
                </a:lnTo>
                <a:lnTo>
                  <a:pt x="132346" y="63093"/>
                </a:lnTo>
                <a:lnTo>
                  <a:pt x="137947" y="63131"/>
                </a:lnTo>
                <a:lnTo>
                  <a:pt x="138480" y="63550"/>
                </a:lnTo>
                <a:lnTo>
                  <a:pt x="165887" y="94538"/>
                </a:lnTo>
                <a:lnTo>
                  <a:pt x="166446" y="94818"/>
                </a:lnTo>
                <a:lnTo>
                  <a:pt x="175488" y="94805"/>
                </a:lnTo>
                <a:lnTo>
                  <a:pt x="177177" y="94805"/>
                </a:lnTo>
                <a:lnTo>
                  <a:pt x="182600" y="94780"/>
                </a:lnTo>
                <a:lnTo>
                  <a:pt x="182880" y="94742"/>
                </a:lnTo>
                <a:lnTo>
                  <a:pt x="183476" y="94703"/>
                </a:lnTo>
                <a:close/>
              </a:path>
              <a:path w="550544" h="97154">
                <a:moveTo>
                  <a:pt x="349224" y="94703"/>
                </a:moveTo>
                <a:lnTo>
                  <a:pt x="308051" y="3238"/>
                </a:lnTo>
                <a:lnTo>
                  <a:pt x="307568" y="2971"/>
                </a:lnTo>
                <a:lnTo>
                  <a:pt x="292011" y="2959"/>
                </a:lnTo>
                <a:lnTo>
                  <a:pt x="291528" y="3390"/>
                </a:lnTo>
                <a:lnTo>
                  <a:pt x="262496" y="67703"/>
                </a:lnTo>
                <a:lnTo>
                  <a:pt x="259016" y="72656"/>
                </a:lnTo>
                <a:lnTo>
                  <a:pt x="253873" y="76212"/>
                </a:lnTo>
                <a:lnTo>
                  <a:pt x="246761" y="80124"/>
                </a:lnTo>
                <a:lnTo>
                  <a:pt x="239318" y="82308"/>
                </a:lnTo>
                <a:lnTo>
                  <a:pt x="231584" y="82829"/>
                </a:lnTo>
                <a:lnTo>
                  <a:pt x="223570" y="81737"/>
                </a:lnTo>
                <a:lnTo>
                  <a:pt x="198564" y="50126"/>
                </a:lnTo>
                <a:lnTo>
                  <a:pt x="201726" y="33312"/>
                </a:lnTo>
                <a:lnTo>
                  <a:pt x="205854" y="26174"/>
                </a:lnTo>
                <a:lnTo>
                  <a:pt x="218427" y="17449"/>
                </a:lnTo>
                <a:lnTo>
                  <a:pt x="224358" y="15824"/>
                </a:lnTo>
                <a:lnTo>
                  <a:pt x="230670" y="15443"/>
                </a:lnTo>
                <a:lnTo>
                  <a:pt x="237490" y="15595"/>
                </a:lnTo>
                <a:lnTo>
                  <a:pt x="243928" y="16929"/>
                </a:lnTo>
                <a:lnTo>
                  <a:pt x="249974" y="19494"/>
                </a:lnTo>
                <a:lnTo>
                  <a:pt x="255600" y="23342"/>
                </a:lnTo>
                <a:lnTo>
                  <a:pt x="257289" y="24790"/>
                </a:lnTo>
                <a:lnTo>
                  <a:pt x="267131" y="15367"/>
                </a:lnTo>
                <a:lnTo>
                  <a:pt x="230327" y="1435"/>
                </a:lnTo>
                <a:lnTo>
                  <a:pt x="223037" y="2260"/>
                </a:lnTo>
                <a:lnTo>
                  <a:pt x="186918" y="33896"/>
                </a:lnTo>
                <a:lnTo>
                  <a:pt x="184734" y="44856"/>
                </a:lnTo>
                <a:lnTo>
                  <a:pt x="185077" y="56032"/>
                </a:lnTo>
                <a:lnTo>
                  <a:pt x="211963" y="92811"/>
                </a:lnTo>
                <a:lnTo>
                  <a:pt x="233502" y="96735"/>
                </a:lnTo>
                <a:lnTo>
                  <a:pt x="240893" y="96126"/>
                </a:lnTo>
                <a:lnTo>
                  <a:pt x="276948" y="70104"/>
                </a:lnTo>
                <a:lnTo>
                  <a:pt x="299834" y="18580"/>
                </a:lnTo>
                <a:lnTo>
                  <a:pt x="319074" y="62141"/>
                </a:lnTo>
                <a:lnTo>
                  <a:pt x="288899" y="62103"/>
                </a:lnTo>
                <a:lnTo>
                  <a:pt x="288404" y="62433"/>
                </a:lnTo>
                <a:lnTo>
                  <a:pt x="282714" y="75603"/>
                </a:lnTo>
                <a:lnTo>
                  <a:pt x="324739" y="75565"/>
                </a:lnTo>
                <a:lnTo>
                  <a:pt x="325221" y="75933"/>
                </a:lnTo>
                <a:lnTo>
                  <a:pt x="333362" y="94551"/>
                </a:lnTo>
                <a:lnTo>
                  <a:pt x="333768" y="94818"/>
                </a:lnTo>
                <a:lnTo>
                  <a:pt x="349224" y="94703"/>
                </a:lnTo>
                <a:close/>
              </a:path>
              <a:path w="550544" h="97154">
                <a:moveTo>
                  <a:pt x="435521" y="46228"/>
                </a:moveTo>
                <a:lnTo>
                  <a:pt x="421690" y="14643"/>
                </a:lnTo>
                <a:lnTo>
                  <a:pt x="421690" y="50368"/>
                </a:lnTo>
                <a:lnTo>
                  <a:pt x="420852" y="58534"/>
                </a:lnTo>
                <a:lnTo>
                  <a:pt x="387032" y="80797"/>
                </a:lnTo>
                <a:lnTo>
                  <a:pt x="382244" y="80606"/>
                </a:lnTo>
                <a:lnTo>
                  <a:pt x="379691" y="80505"/>
                </a:lnTo>
                <a:lnTo>
                  <a:pt x="372389" y="80606"/>
                </a:lnTo>
                <a:lnTo>
                  <a:pt x="369074" y="80606"/>
                </a:lnTo>
                <a:lnTo>
                  <a:pt x="369074" y="17170"/>
                </a:lnTo>
                <a:lnTo>
                  <a:pt x="369443" y="17030"/>
                </a:lnTo>
                <a:lnTo>
                  <a:pt x="369608" y="17030"/>
                </a:lnTo>
                <a:lnTo>
                  <a:pt x="377278" y="17081"/>
                </a:lnTo>
                <a:lnTo>
                  <a:pt x="379082" y="17030"/>
                </a:lnTo>
                <a:lnTo>
                  <a:pt x="416902" y="32169"/>
                </a:lnTo>
                <a:lnTo>
                  <a:pt x="421690" y="50368"/>
                </a:lnTo>
                <a:lnTo>
                  <a:pt x="421690" y="14643"/>
                </a:lnTo>
                <a:lnTo>
                  <a:pt x="383387" y="2971"/>
                </a:lnTo>
                <a:lnTo>
                  <a:pt x="374002" y="2959"/>
                </a:lnTo>
                <a:lnTo>
                  <a:pt x="354952" y="3009"/>
                </a:lnTo>
                <a:lnTo>
                  <a:pt x="354698" y="3098"/>
                </a:lnTo>
                <a:lnTo>
                  <a:pt x="354507" y="3124"/>
                </a:lnTo>
                <a:lnTo>
                  <a:pt x="354418" y="94792"/>
                </a:lnTo>
                <a:lnTo>
                  <a:pt x="381165" y="94805"/>
                </a:lnTo>
                <a:lnTo>
                  <a:pt x="392950" y="94716"/>
                </a:lnTo>
                <a:lnTo>
                  <a:pt x="424053" y="80797"/>
                </a:lnTo>
                <a:lnTo>
                  <a:pt x="425119" y="79806"/>
                </a:lnTo>
                <a:lnTo>
                  <a:pt x="430631" y="71208"/>
                </a:lnTo>
                <a:lnTo>
                  <a:pt x="433781" y="63068"/>
                </a:lnTo>
                <a:lnTo>
                  <a:pt x="435381" y="54724"/>
                </a:lnTo>
                <a:lnTo>
                  <a:pt x="435521" y="46228"/>
                </a:lnTo>
                <a:close/>
              </a:path>
              <a:path w="550544" h="97154">
                <a:moveTo>
                  <a:pt x="461416" y="3124"/>
                </a:moveTo>
                <a:lnTo>
                  <a:pt x="446900" y="3124"/>
                </a:lnTo>
                <a:lnTo>
                  <a:pt x="446900" y="94729"/>
                </a:lnTo>
                <a:lnTo>
                  <a:pt x="461416" y="94729"/>
                </a:lnTo>
                <a:lnTo>
                  <a:pt x="461416" y="3124"/>
                </a:lnTo>
                <a:close/>
              </a:path>
              <a:path w="550544" h="97154">
                <a:moveTo>
                  <a:pt x="549973" y="65544"/>
                </a:moveTo>
                <a:lnTo>
                  <a:pt x="514985" y="40614"/>
                </a:lnTo>
                <a:lnTo>
                  <a:pt x="499694" y="37719"/>
                </a:lnTo>
                <a:lnTo>
                  <a:pt x="490245" y="32207"/>
                </a:lnTo>
                <a:lnTo>
                  <a:pt x="488873" y="25933"/>
                </a:lnTo>
                <a:lnTo>
                  <a:pt x="494398" y="17868"/>
                </a:lnTo>
                <a:lnTo>
                  <a:pt x="497039" y="16205"/>
                </a:lnTo>
                <a:lnTo>
                  <a:pt x="505282" y="13131"/>
                </a:lnTo>
                <a:lnTo>
                  <a:pt x="510717" y="12687"/>
                </a:lnTo>
                <a:lnTo>
                  <a:pt x="523443" y="14465"/>
                </a:lnTo>
                <a:lnTo>
                  <a:pt x="529869" y="17094"/>
                </a:lnTo>
                <a:lnTo>
                  <a:pt x="534479" y="23063"/>
                </a:lnTo>
                <a:lnTo>
                  <a:pt x="534847" y="23279"/>
                </a:lnTo>
                <a:lnTo>
                  <a:pt x="545909" y="15875"/>
                </a:lnTo>
                <a:lnTo>
                  <a:pt x="542099" y="10020"/>
                </a:lnTo>
                <a:lnTo>
                  <a:pt x="537552" y="6337"/>
                </a:lnTo>
                <a:lnTo>
                  <a:pt x="526669" y="1625"/>
                </a:lnTo>
                <a:lnTo>
                  <a:pt x="521055" y="711"/>
                </a:lnTo>
                <a:lnTo>
                  <a:pt x="507441" y="0"/>
                </a:lnTo>
                <a:lnTo>
                  <a:pt x="499706" y="800"/>
                </a:lnTo>
                <a:lnTo>
                  <a:pt x="475742" y="32435"/>
                </a:lnTo>
                <a:lnTo>
                  <a:pt x="477316" y="38188"/>
                </a:lnTo>
                <a:lnTo>
                  <a:pt x="485698" y="46583"/>
                </a:lnTo>
                <a:lnTo>
                  <a:pt x="490435" y="48679"/>
                </a:lnTo>
                <a:lnTo>
                  <a:pt x="501916" y="52273"/>
                </a:lnTo>
                <a:lnTo>
                  <a:pt x="508647" y="53035"/>
                </a:lnTo>
                <a:lnTo>
                  <a:pt x="520141" y="54876"/>
                </a:lnTo>
                <a:lnTo>
                  <a:pt x="524903" y="55956"/>
                </a:lnTo>
                <a:lnTo>
                  <a:pt x="532053" y="60248"/>
                </a:lnTo>
                <a:lnTo>
                  <a:pt x="534174" y="62598"/>
                </a:lnTo>
                <a:lnTo>
                  <a:pt x="536168" y="71945"/>
                </a:lnTo>
                <a:lnTo>
                  <a:pt x="533400" y="77546"/>
                </a:lnTo>
                <a:lnTo>
                  <a:pt x="521982" y="83362"/>
                </a:lnTo>
                <a:lnTo>
                  <a:pt x="515848" y="84010"/>
                </a:lnTo>
                <a:lnTo>
                  <a:pt x="501827" y="83261"/>
                </a:lnTo>
                <a:lnTo>
                  <a:pt x="494741" y="80987"/>
                </a:lnTo>
                <a:lnTo>
                  <a:pt x="486778" y="73634"/>
                </a:lnTo>
                <a:lnTo>
                  <a:pt x="484962" y="71208"/>
                </a:lnTo>
                <a:lnTo>
                  <a:pt x="482866" y="68834"/>
                </a:lnTo>
                <a:lnTo>
                  <a:pt x="472046" y="76047"/>
                </a:lnTo>
                <a:lnTo>
                  <a:pt x="475602" y="82588"/>
                </a:lnTo>
                <a:lnTo>
                  <a:pt x="480339" y="87871"/>
                </a:lnTo>
                <a:lnTo>
                  <a:pt x="492937" y="94869"/>
                </a:lnTo>
                <a:lnTo>
                  <a:pt x="499579" y="96304"/>
                </a:lnTo>
                <a:lnTo>
                  <a:pt x="506488" y="96761"/>
                </a:lnTo>
                <a:lnTo>
                  <a:pt x="513118" y="96951"/>
                </a:lnTo>
                <a:lnTo>
                  <a:pt x="519671" y="96520"/>
                </a:lnTo>
                <a:lnTo>
                  <a:pt x="549973" y="71551"/>
                </a:lnTo>
                <a:lnTo>
                  <a:pt x="549973" y="65544"/>
                </a:lnTo>
                <a:close/>
              </a:path>
            </a:pathLst>
          </a:custGeom>
          <a:solidFill>
            <a:srgbClr val="424242"/>
          </a:solidFill>
        </p:spPr>
        <p:txBody>
          <a:bodyPr wrap="square" lIns="0" tIns="0" rIns="0" bIns="0" rtlCol="0"/>
          <a:lstStyle/>
          <a:p>
            <a:endParaRPr sz="1227" dirty="0"/>
          </a:p>
        </p:txBody>
      </p:sp>
      <p:sp>
        <p:nvSpPr>
          <p:cNvPr id="23" name="bg object 23"/>
          <p:cNvSpPr/>
          <p:nvPr/>
        </p:nvSpPr>
        <p:spPr>
          <a:xfrm>
            <a:off x="11471188" y="6649783"/>
            <a:ext cx="238063" cy="44161"/>
          </a:xfrm>
          <a:custGeom>
            <a:avLst/>
            <a:gdLst/>
            <a:ahLst/>
            <a:cxnLst/>
            <a:rect l="l" t="t" r="r" b="b"/>
            <a:pathLst>
              <a:path w="303530" h="64770">
                <a:moveTo>
                  <a:pt x="46748" y="15760"/>
                </a:moveTo>
                <a:lnTo>
                  <a:pt x="41097" y="3022"/>
                </a:lnTo>
                <a:lnTo>
                  <a:pt x="35725" y="203"/>
                </a:lnTo>
                <a:lnTo>
                  <a:pt x="22009" y="0"/>
                </a:lnTo>
                <a:lnTo>
                  <a:pt x="1041" y="38"/>
                </a:lnTo>
                <a:lnTo>
                  <a:pt x="0" y="152"/>
                </a:lnTo>
                <a:lnTo>
                  <a:pt x="0" y="33286"/>
                </a:lnTo>
                <a:lnTo>
                  <a:pt x="39192" y="31064"/>
                </a:lnTo>
                <a:lnTo>
                  <a:pt x="46748" y="15760"/>
                </a:lnTo>
                <a:close/>
              </a:path>
              <a:path w="303530" h="64770">
                <a:moveTo>
                  <a:pt x="302945" y="33972"/>
                </a:moveTo>
                <a:lnTo>
                  <a:pt x="273862" y="876"/>
                </a:lnTo>
                <a:lnTo>
                  <a:pt x="266204" y="469"/>
                </a:lnTo>
                <a:lnTo>
                  <a:pt x="258521" y="685"/>
                </a:lnTo>
                <a:lnTo>
                  <a:pt x="250850" y="635"/>
                </a:lnTo>
                <a:lnTo>
                  <a:pt x="250317" y="774"/>
                </a:lnTo>
                <a:lnTo>
                  <a:pt x="250317" y="64211"/>
                </a:lnTo>
                <a:lnTo>
                  <a:pt x="260934" y="64109"/>
                </a:lnTo>
                <a:lnTo>
                  <a:pt x="268274" y="64401"/>
                </a:lnTo>
                <a:lnTo>
                  <a:pt x="302094" y="42138"/>
                </a:lnTo>
                <a:lnTo>
                  <a:pt x="302945" y="33972"/>
                </a:lnTo>
                <a:close/>
              </a:path>
            </a:pathLst>
          </a:custGeom>
          <a:solidFill>
            <a:srgbClr val="FFFFFF"/>
          </a:solidFill>
        </p:spPr>
        <p:txBody>
          <a:bodyPr wrap="square" lIns="0" tIns="0" rIns="0" bIns="0" rtlCol="0"/>
          <a:lstStyle/>
          <a:p>
            <a:endParaRPr sz="1227" dirty="0"/>
          </a:p>
        </p:txBody>
      </p:sp>
      <p:pic>
        <p:nvPicPr>
          <p:cNvPr id="24" name="bg object 24"/>
          <p:cNvPicPr/>
          <p:nvPr/>
        </p:nvPicPr>
        <p:blipFill>
          <a:blip r:embed="rId10" cstate="print"/>
          <a:stretch>
            <a:fillRect/>
          </a:stretch>
        </p:blipFill>
        <p:spPr>
          <a:xfrm>
            <a:off x="9409854" y="6502613"/>
            <a:ext cx="566081" cy="322196"/>
          </a:xfrm>
          <a:prstGeom prst="rect">
            <a:avLst/>
          </a:prstGeom>
        </p:spPr>
      </p:pic>
      <p:sp>
        <p:nvSpPr>
          <p:cNvPr id="2" name="Holder 2"/>
          <p:cNvSpPr>
            <a:spLocks noGrp="1"/>
          </p:cNvSpPr>
          <p:nvPr>
            <p:ph type="title"/>
          </p:nvPr>
        </p:nvSpPr>
        <p:spPr>
          <a:xfrm>
            <a:off x="348628" y="431222"/>
            <a:ext cx="8237966" cy="769441"/>
          </a:xfrm>
          <a:prstGeom prst="rect">
            <a:avLst/>
          </a:prstGeom>
        </p:spPr>
        <p:txBody>
          <a:bodyPr wrap="square" lIns="0" tIns="0" rIns="0" bIns="0">
            <a:spAutoFit/>
          </a:bodyPr>
          <a:lstStyle>
            <a:lvl1pPr>
              <a:defRPr sz="5000" b="1" i="0">
                <a:solidFill>
                  <a:schemeClr val="bg1"/>
                </a:solidFill>
                <a:latin typeface="Palatino Linotype"/>
                <a:cs typeface="Palatino Linotype"/>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7" name="object 5">
            <a:extLst>
              <a:ext uri="{FF2B5EF4-FFF2-40B4-BE49-F238E27FC236}">
                <a16:creationId xmlns:a16="http://schemas.microsoft.com/office/drawing/2014/main" id="{DC1481F0-AC66-C36D-2F10-3C141FFF6453}"/>
              </a:ext>
            </a:extLst>
          </p:cNvPr>
          <p:cNvSpPr txBox="1">
            <a:spLocks noGrp="1"/>
          </p:cNvSpPr>
          <p:nvPr>
            <p:ph type="ftr" sz="quarter" idx="3"/>
          </p:nvPr>
        </p:nvSpPr>
        <p:spPr>
          <a:xfrm>
            <a:off x="327112" y="6612948"/>
            <a:ext cx="2123241" cy="116507"/>
          </a:xfrm>
          <a:prstGeom prst="rect">
            <a:avLst/>
          </a:prstGeom>
        </p:spPr>
        <p:txBody>
          <a:bodyPr vert="horz" wrap="square" lIns="0" tIns="11430" rIns="0" bIns="0" rtlCol="0">
            <a:spAutoFit/>
          </a:bodyPr>
          <a:lstStyle/>
          <a:p>
            <a:pPr marL="8659">
              <a:spcBef>
                <a:spcPts val="61"/>
              </a:spcBef>
            </a:pPr>
            <a:r>
              <a:rPr lang="en-US" sz="682" smtClean="0">
                <a:latin typeface="+mj-lt"/>
              </a:rPr>
              <a:t>NORMAN</a:t>
            </a:r>
            <a:r>
              <a:rPr lang="en-US" sz="682" spc="-7" smtClean="0">
                <a:latin typeface="+mj-lt"/>
              </a:rPr>
              <a:t> </a:t>
            </a:r>
            <a:r>
              <a:rPr lang="en-US" sz="682" smtClean="0">
                <a:latin typeface="+mj-lt"/>
              </a:rPr>
              <a:t>ENTERTAINMENT</a:t>
            </a:r>
            <a:r>
              <a:rPr lang="en-US" sz="682" spc="-7" smtClean="0">
                <a:latin typeface="+mj-lt"/>
              </a:rPr>
              <a:t> </a:t>
            </a:r>
            <a:r>
              <a:rPr lang="en-US" sz="682" smtClean="0">
                <a:latin typeface="+mj-lt"/>
              </a:rPr>
              <a:t>DISTRICT</a:t>
            </a:r>
            <a:r>
              <a:rPr lang="en-US" sz="682" spc="-7" smtClean="0">
                <a:latin typeface="+mj-lt"/>
              </a:rPr>
              <a:t> </a:t>
            </a:r>
            <a:r>
              <a:rPr lang="en-US" sz="682" smtClean="0">
                <a:solidFill>
                  <a:srgbClr val="231F20"/>
                </a:solidFill>
                <a:latin typeface="+mj-lt"/>
              </a:rPr>
              <a:t>/</a:t>
            </a:r>
            <a:r>
              <a:rPr lang="en-US" sz="682" spc="-3" smtClean="0">
                <a:solidFill>
                  <a:srgbClr val="231F20"/>
                </a:solidFill>
                <a:latin typeface="+mj-lt"/>
              </a:rPr>
              <a:t> </a:t>
            </a:r>
            <a:r>
              <a:rPr lang="en-US" sz="682" spc="-14" smtClean="0">
                <a:solidFill>
                  <a:srgbClr val="231F20"/>
                </a:solidFill>
                <a:latin typeface="+mj-lt"/>
              </a:rPr>
              <a:t>2023</a:t>
            </a:r>
            <a:endParaRPr lang="en-US" sz="682" spc="-14" dirty="0">
              <a:solidFill>
                <a:srgbClr val="231F20"/>
              </a:solidFill>
              <a:latin typeface="+mj-lt"/>
            </a:endParaRPr>
          </a:p>
        </p:txBody>
      </p:sp>
    </p:spTree>
    <p:extLst>
      <p:ext uri="{BB962C8B-B14F-4D97-AF65-F5344CB8AC3E}">
        <p14:creationId xmlns:p14="http://schemas.microsoft.com/office/powerpoint/2010/main" val="43833017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48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35.png"/><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2.wdp"/><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5.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5.jpeg"/><Relationship Id="rId2" Type="http://schemas.openxmlformats.org/officeDocument/2006/relationships/image" Target="../media/image67.png"/><Relationship Id="rId1" Type="http://schemas.openxmlformats.org/officeDocument/2006/relationships/slideLayout" Target="../slideLayouts/slideLayout24.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8.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226" y="176170"/>
            <a:ext cx="11669086" cy="2399250"/>
          </a:xfrm>
        </p:spPr>
        <p:txBody>
          <a:bodyPr>
            <a:normAutofit fontScale="90000"/>
          </a:bodyPr>
          <a:lstStyle/>
          <a:p>
            <a:r>
              <a:rPr lang="en-US" dirty="0" smtClean="0"/>
              <a:t>University North Park</a:t>
            </a:r>
            <a:br>
              <a:rPr lang="en-US" dirty="0" smtClean="0"/>
            </a:br>
            <a:r>
              <a:rPr lang="en-US" dirty="0" smtClean="0"/>
              <a:t>Tax Increment Finance District (TIF #2)</a:t>
            </a:r>
            <a:br>
              <a:rPr lang="en-US" dirty="0" smtClean="0"/>
            </a:br>
            <a:r>
              <a:rPr lang="en-US" dirty="0" smtClean="0"/>
              <a:t>Citizen’s Oversight Committee</a:t>
            </a:r>
            <a:endParaRPr lang="en-US" dirty="0"/>
          </a:p>
        </p:txBody>
      </p:sp>
      <p:sp>
        <p:nvSpPr>
          <p:cNvPr id="3" name="Subtitle 2"/>
          <p:cNvSpPr>
            <a:spLocks noGrp="1"/>
          </p:cNvSpPr>
          <p:nvPr>
            <p:ph type="subTitle" idx="1"/>
          </p:nvPr>
        </p:nvSpPr>
        <p:spPr>
          <a:xfrm>
            <a:off x="427839" y="2919369"/>
            <a:ext cx="11425805" cy="3238150"/>
          </a:xfrm>
        </p:spPr>
        <p:txBody>
          <a:bodyPr>
            <a:normAutofit/>
          </a:bodyPr>
          <a:lstStyle/>
          <a:p>
            <a:r>
              <a:rPr lang="en-US" dirty="0" smtClean="0">
                <a:solidFill>
                  <a:srgbClr val="FF0000"/>
                </a:solidFill>
              </a:rPr>
              <a:t>Discussion of Proposed</a:t>
            </a:r>
          </a:p>
          <a:p>
            <a:r>
              <a:rPr lang="en-US" dirty="0" smtClean="0">
                <a:solidFill>
                  <a:srgbClr val="FF0000"/>
                </a:solidFill>
              </a:rPr>
              <a:t>Rock Creek Entertainment</a:t>
            </a:r>
          </a:p>
          <a:p>
            <a:r>
              <a:rPr lang="en-US" dirty="0" smtClean="0">
                <a:solidFill>
                  <a:srgbClr val="FF0000"/>
                </a:solidFill>
              </a:rPr>
              <a:t>Tax Increment Finance Districts (TIF #4 and TIF #5)</a:t>
            </a:r>
          </a:p>
          <a:p>
            <a:r>
              <a:rPr lang="en-US" dirty="0" smtClean="0">
                <a:solidFill>
                  <a:srgbClr val="FF0000"/>
                </a:solidFill>
              </a:rPr>
              <a:t>June 18, 2024</a:t>
            </a:r>
            <a:endParaRPr lang="en-US" dirty="0">
              <a:solidFill>
                <a:srgbClr val="FF0000"/>
              </a:solidFill>
            </a:endParaRPr>
          </a:p>
        </p:txBody>
      </p:sp>
      <p:sp>
        <p:nvSpPr>
          <p:cNvPr id="4" name="Footer Placeholder 3"/>
          <p:cNvSpPr>
            <a:spLocks noGrp="1"/>
          </p:cNvSpPr>
          <p:nvPr>
            <p:ph type="ftr" sz="quarter" idx="11"/>
          </p:nvPr>
        </p:nvSpPr>
        <p:spPr/>
        <p:txBody>
          <a:bodyPr/>
          <a:lstStyle/>
          <a:p>
            <a:r>
              <a:rPr lang="en-US" smtClean="0"/>
              <a:t>CITY OF NORMAN</a:t>
            </a:r>
            <a:endParaRPr lang="en-US" dirty="0"/>
          </a:p>
        </p:txBody>
      </p:sp>
      <p:sp>
        <p:nvSpPr>
          <p:cNvPr id="5" name="Slide Number Placeholder 4"/>
          <p:cNvSpPr>
            <a:spLocks noGrp="1"/>
          </p:cNvSpPr>
          <p:nvPr>
            <p:ph type="sldNum" sz="quarter" idx="12"/>
          </p:nvPr>
        </p:nvSpPr>
        <p:spPr/>
        <p:txBody>
          <a:bodyPr/>
          <a:lstStyle/>
          <a:p>
            <a:fld id="{0604F986-84A2-4264-8B79-72D53E88E8CA}" type="slidenum">
              <a:rPr lang="en-US" smtClean="0"/>
              <a:t>1</a:t>
            </a:fld>
            <a:endParaRPr lang="en-US" dirty="0"/>
          </a:p>
        </p:txBody>
      </p:sp>
    </p:spTree>
    <p:extLst>
      <p:ext uri="{BB962C8B-B14F-4D97-AF65-F5344CB8AC3E}">
        <p14:creationId xmlns:p14="http://schemas.microsoft.com/office/powerpoint/2010/main" val="75756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object 5">
            <a:extLst>
              <a:ext uri="{FF2B5EF4-FFF2-40B4-BE49-F238E27FC236}">
                <a16:creationId xmlns:a16="http://schemas.microsoft.com/office/drawing/2014/main" id="{3E0A40AE-2AD4-0126-AD1E-AC6C7A7C2D49}"/>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pic>
        <p:nvPicPr>
          <p:cNvPr id="9" name="Picture 8">
            <a:extLst>
              <a:ext uri="{FF2B5EF4-FFF2-40B4-BE49-F238E27FC236}">
                <a16:creationId xmlns:a16="http://schemas.microsoft.com/office/drawing/2014/main" id="{1F2C7F0C-5943-1ADE-D7AB-99B720559BE9}"/>
              </a:ext>
            </a:extLst>
          </p:cNvPr>
          <p:cNvPicPr>
            <a:picLocks noChangeAspect="1"/>
          </p:cNvPicPr>
          <p:nvPr/>
        </p:nvPicPr>
        <p:blipFill rotWithShape="1">
          <a:blip r:embed="rId2"/>
          <a:srcRect l="317" r="882"/>
          <a:stretch/>
        </p:blipFill>
        <p:spPr>
          <a:xfrm>
            <a:off x="796637" y="955841"/>
            <a:ext cx="10598727" cy="5412921"/>
          </a:xfrm>
          <a:prstGeom prst="rect">
            <a:avLst/>
          </a:prstGeom>
        </p:spPr>
      </p:pic>
      <p:sp>
        <p:nvSpPr>
          <p:cNvPr id="12" name="Title 1">
            <a:extLst>
              <a:ext uri="{FF2B5EF4-FFF2-40B4-BE49-F238E27FC236}">
                <a16:creationId xmlns:a16="http://schemas.microsoft.com/office/drawing/2014/main" id="{B35ACA95-3D0F-E646-5656-1820C2EB99D4}"/>
              </a:ext>
            </a:extLst>
          </p:cNvPr>
          <p:cNvSpPr>
            <a:spLocks noGrp="1"/>
          </p:cNvSpPr>
          <p:nvPr>
            <p:ph type="title"/>
          </p:nvPr>
        </p:nvSpPr>
        <p:spPr>
          <a:xfrm>
            <a:off x="1066832" y="353706"/>
            <a:ext cx="7607118" cy="524619"/>
          </a:xfrm>
        </p:spPr>
        <p:txBody>
          <a:bodyPr/>
          <a:lstStyle/>
          <a:p>
            <a:r>
              <a:rPr lang="en-US" dirty="0"/>
              <a:t>Mixed-Use Entertainment</a:t>
            </a:r>
          </a:p>
        </p:txBody>
      </p:sp>
      <p:pic>
        <p:nvPicPr>
          <p:cNvPr id="5" name="Picture 4">
            <a:extLst>
              <a:ext uri="{FF2B5EF4-FFF2-40B4-BE49-F238E27FC236}">
                <a16:creationId xmlns:a16="http://schemas.microsoft.com/office/drawing/2014/main" id="{C3C6A630-BAD5-B6E9-FB7E-F593A3266271}"/>
              </a:ext>
            </a:extLst>
          </p:cNvPr>
          <p:cNvPicPr>
            <a:picLocks noChangeAspect="1"/>
          </p:cNvPicPr>
          <p:nvPr/>
        </p:nvPicPr>
        <p:blipFill>
          <a:blip r:embed="rId3"/>
          <a:stretch>
            <a:fillRect/>
          </a:stretch>
        </p:blipFill>
        <p:spPr>
          <a:xfrm>
            <a:off x="1316182" y="4935682"/>
            <a:ext cx="935182" cy="860309"/>
          </a:xfrm>
          <a:prstGeom prst="rect">
            <a:avLst/>
          </a:prstGeom>
        </p:spPr>
      </p:pic>
    </p:spTree>
    <p:extLst>
      <p:ext uri="{BB962C8B-B14F-4D97-AF65-F5344CB8AC3E}">
        <p14:creationId xmlns:p14="http://schemas.microsoft.com/office/powerpoint/2010/main" val="139852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object 107">
            <a:extLst>
              <a:ext uri="{FF2B5EF4-FFF2-40B4-BE49-F238E27FC236}">
                <a16:creationId xmlns:a16="http://schemas.microsoft.com/office/drawing/2014/main" id="{F24BCEE2-1ED7-2D4E-576A-90D8069E630C}"/>
              </a:ext>
            </a:extLst>
          </p:cNvPr>
          <p:cNvSpPr txBox="1"/>
          <p:nvPr/>
        </p:nvSpPr>
        <p:spPr>
          <a:xfrm>
            <a:off x="8444957" y="935182"/>
            <a:ext cx="658091" cy="323445"/>
          </a:xfrm>
          <a:prstGeom prst="rect">
            <a:avLst/>
          </a:prstGeom>
        </p:spPr>
        <p:txBody>
          <a:bodyPr vert="horz" wrap="square" lIns="0" tIns="8659" rIns="0" bIns="0" rtlCol="0">
            <a:spAutoFit/>
          </a:bodyPr>
          <a:lstStyle/>
          <a:p>
            <a:pPr marL="8659" defTabSz="623438">
              <a:spcBef>
                <a:spcPts val="68"/>
              </a:spcBef>
            </a:pPr>
            <a:r>
              <a:rPr sz="2045" b="1" kern="0" spc="-7" dirty="0">
                <a:solidFill>
                  <a:srgbClr val="841719"/>
                </a:solidFill>
                <a:latin typeface="Calibri" panose="020F0502020204030204" pitchFamily="34" charset="0"/>
                <a:cs typeface="Calibri" panose="020F0502020204030204" pitchFamily="34" charset="0"/>
              </a:rPr>
              <a:t>Hotel</a:t>
            </a:r>
            <a:endParaRPr sz="2045" kern="0" dirty="0">
              <a:solidFill>
                <a:sysClr val="windowText" lastClr="000000"/>
              </a:solidFill>
              <a:latin typeface="Calibri" panose="020F0502020204030204" pitchFamily="34" charset="0"/>
              <a:cs typeface="Calibri" panose="020F0502020204030204" pitchFamily="34" charset="0"/>
            </a:endParaRPr>
          </a:p>
        </p:txBody>
      </p:sp>
      <p:sp>
        <p:nvSpPr>
          <p:cNvPr id="245" name="object 108">
            <a:extLst>
              <a:ext uri="{FF2B5EF4-FFF2-40B4-BE49-F238E27FC236}">
                <a16:creationId xmlns:a16="http://schemas.microsoft.com/office/drawing/2014/main" id="{B15949A7-4797-44B2-AD44-F885FB37942A}"/>
              </a:ext>
            </a:extLst>
          </p:cNvPr>
          <p:cNvSpPr/>
          <p:nvPr/>
        </p:nvSpPr>
        <p:spPr>
          <a:xfrm>
            <a:off x="8328059" y="1279533"/>
            <a:ext cx="823047" cy="0"/>
          </a:xfrm>
          <a:custGeom>
            <a:avLst/>
            <a:gdLst/>
            <a:ahLst/>
            <a:cxnLst/>
            <a:rect l="l" t="t" r="r" b="b"/>
            <a:pathLst>
              <a:path w="1207134">
                <a:moveTo>
                  <a:pt x="0" y="0"/>
                </a:moveTo>
                <a:lnTo>
                  <a:pt x="1207008" y="0"/>
                </a:lnTo>
              </a:path>
            </a:pathLst>
          </a:custGeom>
          <a:ln w="12700">
            <a:solidFill>
              <a:srgbClr val="841719"/>
            </a:solidFill>
          </a:ln>
        </p:spPr>
        <p:txBody>
          <a:bodyPr wrap="square" lIns="0" tIns="0" rIns="0" bIns="0" rtlCol="0"/>
          <a:lstStyle/>
          <a:p>
            <a:pPr defTabSz="623438"/>
            <a:endParaRPr sz="1227" kern="0" dirty="0">
              <a:solidFill>
                <a:sysClr val="windowText" lastClr="000000"/>
              </a:solidFill>
            </a:endParaRPr>
          </a:p>
        </p:txBody>
      </p:sp>
      <p:grpSp>
        <p:nvGrpSpPr>
          <p:cNvPr id="12" name="Group 11">
            <a:extLst>
              <a:ext uri="{FF2B5EF4-FFF2-40B4-BE49-F238E27FC236}">
                <a16:creationId xmlns:a16="http://schemas.microsoft.com/office/drawing/2014/main" id="{9690B117-8A16-D8CF-8031-58CDA6DEB1B1}"/>
              </a:ext>
            </a:extLst>
          </p:cNvPr>
          <p:cNvGrpSpPr/>
          <p:nvPr/>
        </p:nvGrpSpPr>
        <p:grpSpPr>
          <a:xfrm>
            <a:off x="6381464" y="1374706"/>
            <a:ext cx="4825565" cy="4677950"/>
            <a:chOff x="8148320" y="2267105"/>
            <a:chExt cx="7077495" cy="6860994"/>
          </a:xfrm>
        </p:grpSpPr>
        <p:grpSp>
          <p:nvGrpSpPr>
            <p:cNvPr id="10" name="Group 9">
              <a:extLst>
                <a:ext uri="{FF2B5EF4-FFF2-40B4-BE49-F238E27FC236}">
                  <a16:creationId xmlns:a16="http://schemas.microsoft.com/office/drawing/2014/main" id="{04D3C75D-ECCE-E7C6-FE92-B3C911A13A6E}"/>
                </a:ext>
              </a:extLst>
            </p:cNvPr>
            <p:cNvGrpSpPr/>
            <p:nvPr/>
          </p:nvGrpSpPr>
          <p:grpSpPr>
            <a:xfrm>
              <a:off x="8148359" y="2267105"/>
              <a:ext cx="7077456" cy="3181996"/>
              <a:chOff x="8148359" y="2267105"/>
              <a:chExt cx="7077456" cy="3181996"/>
            </a:xfrm>
          </p:grpSpPr>
          <p:pic>
            <p:nvPicPr>
              <p:cNvPr id="246" name="object 109">
                <a:extLst>
                  <a:ext uri="{FF2B5EF4-FFF2-40B4-BE49-F238E27FC236}">
                    <a16:creationId xmlns:a16="http://schemas.microsoft.com/office/drawing/2014/main" id="{B80C31D0-61EA-C0E4-9B60-E0FC0ADF65CA}"/>
                  </a:ext>
                </a:extLst>
              </p:cNvPr>
              <p:cNvPicPr/>
              <p:nvPr/>
            </p:nvPicPr>
            <p:blipFill rotWithShape="1">
              <a:blip r:embed="rId2" cstate="print">
                <a:extLst>
                  <a:ext uri="{28A0092B-C50C-407E-A947-70E740481C1C}">
                    <a14:useLocalDpi xmlns:a14="http://schemas.microsoft.com/office/drawing/2010/main" val="0"/>
                  </a:ext>
                </a:extLst>
              </a:blip>
              <a:srcRect t="21872" b="634"/>
              <a:stretch/>
            </p:blipFill>
            <p:spPr>
              <a:xfrm>
                <a:off x="8148359" y="2267105"/>
                <a:ext cx="7077456" cy="3181996"/>
              </a:xfrm>
              <a:prstGeom prst="rect">
                <a:avLst/>
              </a:prstGeom>
            </p:spPr>
          </p:pic>
          <p:sp>
            <p:nvSpPr>
              <p:cNvPr id="247" name="object 110">
                <a:extLst>
                  <a:ext uri="{FF2B5EF4-FFF2-40B4-BE49-F238E27FC236}">
                    <a16:creationId xmlns:a16="http://schemas.microsoft.com/office/drawing/2014/main" id="{6A1A29C9-678F-5D90-98E2-1738CA888C2E}"/>
                  </a:ext>
                </a:extLst>
              </p:cNvPr>
              <p:cNvSpPr txBox="1"/>
              <p:nvPr/>
            </p:nvSpPr>
            <p:spPr>
              <a:xfrm>
                <a:off x="8268766" y="2352352"/>
                <a:ext cx="1817370" cy="182101"/>
              </a:xfrm>
              <a:prstGeom prst="rect">
                <a:avLst/>
              </a:prstGeom>
            </p:spPr>
            <p:txBody>
              <a:bodyPr vert="horz" wrap="square" lIns="0" tIns="8659" rIns="0" bIns="0" rtlCol="0">
                <a:spAutoFit/>
              </a:bodyPr>
              <a:lstStyle/>
              <a:p>
                <a:pPr marL="8659" defTabSz="623438">
                  <a:spcBef>
                    <a:spcPts val="68"/>
                  </a:spcBef>
                </a:pPr>
                <a:r>
                  <a:rPr sz="750" b="1" kern="0" dirty="0">
                    <a:solidFill>
                      <a:prstClr val="white"/>
                    </a:solidFill>
                    <a:latin typeface="Calibri Light" panose="020F0302020204030204" pitchFamily="34" charset="0"/>
                    <a:cs typeface="Calibri Light" panose="020F0302020204030204" pitchFamily="34" charset="0"/>
                  </a:rPr>
                  <a:t>THE LAUREL - AUBURN, </a:t>
                </a:r>
                <a:r>
                  <a:rPr sz="750" b="1" kern="0" spc="-24" dirty="0">
                    <a:solidFill>
                      <a:prstClr val="white"/>
                    </a:solidFill>
                    <a:latin typeface="Calibri Light" panose="020F0302020204030204" pitchFamily="34" charset="0"/>
                    <a:cs typeface="Calibri Light" panose="020F0302020204030204" pitchFamily="34" charset="0"/>
                  </a:rPr>
                  <a:t>AL</a:t>
                </a:r>
                <a:endParaRPr sz="750" b="1" kern="0" dirty="0">
                  <a:solidFill>
                    <a:prstClr val="white"/>
                  </a:solidFill>
                  <a:latin typeface="Calibri Light" panose="020F0302020204030204" pitchFamily="34" charset="0"/>
                  <a:cs typeface="Calibri Light" panose="020F0302020204030204" pitchFamily="34" charset="0"/>
                </a:endParaRPr>
              </a:p>
            </p:txBody>
          </p:sp>
        </p:grpSp>
        <p:grpSp>
          <p:nvGrpSpPr>
            <p:cNvPr id="9" name="Group 8">
              <a:extLst>
                <a:ext uri="{FF2B5EF4-FFF2-40B4-BE49-F238E27FC236}">
                  <a16:creationId xmlns:a16="http://schemas.microsoft.com/office/drawing/2014/main" id="{6D00A676-92B4-72A2-0875-03D9953A2EB8}"/>
                </a:ext>
              </a:extLst>
            </p:cNvPr>
            <p:cNvGrpSpPr/>
            <p:nvPr/>
          </p:nvGrpSpPr>
          <p:grpSpPr>
            <a:xfrm>
              <a:off x="8148320" y="5557823"/>
              <a:ext cx="7056851" cy="3570276"/>
              <a:chOff x="8148320" y="5557823"/>
              <a:chExt cx="7056851" cy="3570276"/>
            </a:xfrm>
          </p:grpSpPr>
          <p:pic>
            <p:nvPicPr>
              <p:cNvPr id="3" name="object 2">
                <a:extLst>
                  <a:ext uri="{FF2B5EF4-FFF2-40B4-BE49-F238E27FC236}">
                    <a16:creationId xmlns:a16="http://schemas.microsoft.com/office/drawing/2014/main" id="{33A7467C-F213-6D11-C6DF-98137A5CDA27}"/>
                  </a:ext>
                </a:extLst>
              </p:cNvPr>
              <p:cNvPicPr/>
              <p:nvPr/>
            </p:nvPicPr>
            <p:blipFill rotWithShape="1">
              <a:blip r:embed="rId3" cstate="print">
                <a:extLst>
                  <a:ext uri="{28A0092B-C50C-407E-A947-70E740481C1C}">
                    <a14:useLocalDpi xmlns:a14="http://schemas.microsoft.com/office/drawing/2010/main" val="0"/>
                  </a:ext>
                </a:extLst>
              </a:blip>
              <a:srcRect t="3223" b="16288"/>
              <a:stretch/>
            </p:blipFill>
            <p:spPr>
              <a:xfrm>
                <a:off x="8148320" y="5557823"/>
                <a:ext cx="7056851" cy="3570276"/>
              </a:xfrm>
              <a:prstGeom prst="rect">
                <a:avLst/>
              </a:prstGeom>
            </p:spPr>
          </p:pic>
          <p:sp>
            <p:nvSpPr>
              <p:cNvPr id="248" name="object 111">
                <a:extLst>
                  <a:ext uri="{FF2B5EF4-FFF2-40B4-BE49-F238E27FC236}">
                    <a16:creationId xmlns:a16="http://schemas.microsoft.com/office/drawing/2014/main" id="{9C7FDD68-8A14-0898-3F5C-62DA53129448}"/>
                  </a:ext>
                </a:extLst>
              </p:cNvPr>
              <p:cNvSpPr txBox="1"/>
              <p:nvPr/>
            </p:nvSpPr>
            <p:spPr>
              <a:xfrm>
                <a:off x="8262874" y="5642998"/>
                <a:ext cx="2267585" cy="182101"/>
              </a:xfrm>
              <a:prstGeom prst="rect">
                <a:avLst/>
              </a:prstGeom>
            </p:spPr>
            <p:txBody>
              <a:bodyPr vert="horz" wrap="square" lIns="0" tIns="8659" rIns="0" bIns="0" rtlCol="0">
                <a:spAutoFit/>
              </a:bodyPr>
              <a:lstStyle/>
              <a:p>
                <a:pPr marL="8659" defTabSz="623438">
                  <a:spcBef>
                    <a:spcPts val="68"/>
                  </a:spcBef>
                </a:pPr>
                <a:r>
                  <a:rPr lang="en-US" sz="750" b="1" kern="0" dirty="0">
                    <a:solidFill>
                      <a:prstClr val="white"/>
                    </a:solidFill>
                    <a:latin typeface="Calibri Light" panose="020F0302020204030204" pitchFamily="34" charset="0"/>
                    <a:cs typeface="Calibri Light" panose="020F0302020204030204" pitchFamily="34" charset="0"/>
                  </a:rPr>
                  <a:t>HOTEL EMMA – SAN ANTONIO, TX</a:t>
                </a:r>
                <a:endParaRPr sz="750" b="1" kern="0" dirty="0">
                  <a:solidFill>
                    <a:prstClr val="white"/>
                  </a:solidFill>
                  <a:latin typeface="Calibri Light" panose="020F0302020204030204" pitchFamily="34" charset="0"/>
                  <a:cs typeface="Calibri Light" panose="020F0302020204030204" pitchFamily="34" charset="0"/>
                </a:endParaRPr>
              </a:p>
            </p:txBody>
          </p:sp>
        </p:grpSp>
      </p:grpSp>
      <p:sp>
        <p:nvSpPr>
          <p:cNvPr id="253" name="object 5">
            <a:extLst>
              <a:ext uri="{FF2B5EF4-FFF2-40B4-BE49-F238E27FC236}">
                <a16:creationId xmlns:a16="http://schemas.microsoft.com/office/drawing/2014/main" id="{EEFFBE79-AAF9-7B04-7FDE-F08DACBD9478}"/>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pic>
        <p:nvPicPr>
          <p:cNvPr id="14" name="Picture 13">
            <a:extLst>
              <a:ext uri="{FF2B5EF4-FFF2-40B4-BE49-F238E27FC236}">
                <a16:creationId xmlns:a16="http://schemas.microsoft.com/office/drawing/2014/main" id="{4B4A524E-2DC2-9B6E-F2AC-19F5A472A6DD}"/>
              </a:ext>
            </a:extLst>
          </p:cNvPr>
          <p:cNvPicPr>
            <a:picLocks noChangeAspect="1"/>
          </p:cNvPicPr>
          <p:nvPr/>
        </p:nvPicPr>
        <p:blipFill>
          <a:blip r:embed="rId4"/>
          <a:stretch>
            <a:fillRect/>
          </a:stretch>
        </p:blipFill>
        <p:spPr>
          <a:xfrm>
            <a:off x="796636" y="935181"/>
            <a:ext cx="5485477" cy="5439638"/>
          </a:xfrm>
          <a:prstGeom prst="rect">
            <a:avLst/>
          </a:prstGeom>
        </p:spPr>
      </p:pic>
      <p:sp>
        <p:nvSpPr>
          <p:cNvPr id="24" name="Title 1">
            <a:extLst>
              <a:ext uri="{FF2B5EF4-FFF2-40B4-BE49-F238E27FC236}">
                <a16:creationId xmlns:a16="http://schemas.microsoft.com/office/drawing/2014/main" id="{D73F4087-72A5-6177-A358-74A6538398D8}"/>
              </a:ext>
            </a:extLst>
          </p:cNvPr>
          <p:cNvSpPr>
            <a:spLocks noGrp="1"/>
          </p:cNvSpPr>
          <p:nvPr>
            <p:ph type="title"/>
          </p:nvPr>
        </p:nvSpPr>
        <p:spPr>
          <a:xfrm>
            <a:off x="1066832" y="353706"/>
            <a:ext cx="7607118" cy="524619"/>
          </a:xfrm>
        </p:spPr>
        <p:txBody>
          <a:bodyPr/>
          <a:lstStyle/>
          <a:p>
            <a:r>
              <a:rPr lang="en-US" dirty="0"/>
              <a:t>Mixed-Use Entertainment</a:t>
            </a:r>
          </a:p>
        </p:txBody>
      </p:sp>
      <p:pic>
        <p:nvPicPr>
          <p:cNvPr id="6" name="Picture 5">
            <a:extLst>
              <a:ext uri="{FF2B5EF4-FFF2-40B4-BE49-F238E27FC236}">
                <a16:creationId xmlns:a16="http://schemas.microsoft.com/office/drawing/2014/main" id="{8E176E97-FE2C-53C8-89EE-DD842F465A27}"/>
              </a:ext>
            </a:extLst>
          </p:cNvPr>
          <p:cNvPicPr>
            <a:picLocks noChangeAspect="1"/>
          </p:cNvPicPr>
          <p:nvPr/>
        </p:nvPicPr>
        <p:blipFill>
          <a:blip r:embed="rId5"/>
          <a:stretch>
            <a:fillRect/>
          </a:stretch>
        </p:blipFill>
        <p:spPr>
          <a:xfrm>
            <a:off x="1420091" y="4831773"/>
            <a:ext cx="779318" cy="717978"/>
          </a:xfrm>
          <a:prstGeom prst="rect">
            <a:avLst/>
          </a:prstGeom>
        </p:spPr>
      </p:pic>
    </p:spTree>
    <p:extLst>
      <p:ext uri="{BB962C8B-B14F-4D97-AF65-F5344CB8AC3E}">
        <p14:creationId xmlns:p14="http://schemas.microsoft.com/office/powerpoint/2010/main" val="193794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object 103">
            <a:extLst>
              <a:ext uri="{FF2B5EF4-FFF2-40B4-BE49-F238E27FC236}">
                <a16:creationId xmlns:a16="http://schemas.microsoft.com/office/drawing/2014/main" id="{2B3E53DC-482A-BCB9-4EE2-CA790D226E1B}"/>
              </a:ext>
            </a:extLst>
          </p:cNvPr>
          <p:cNvSpPr txBox="1"/>
          <p:nvPr/>
        </p:nvSpPr>
        <p:spPr>
          <a:xfrm>
            <a:off x="8474998" y="1085612"/>
            <a:ext cx="710045" cy="323445"/>
          </a:xfrm>
          <a:prstGeom prst="rect">
            <a:avLst/>
          </a:prstGeom>
        </p:spPr>
        <p:txBody>
          <a:bodyPr vert="horz" wrap="square" lIns="0" tIns="8659" rIns="0" bIns="0" rtlCol="0">
            <a:spAutoFit/>
          </a:bodyPr>
          <a:lstStyle/>
          <a:p>
            <a:pPr marL="8659" algn="ctr" defTabSz="623438">
              <a:spcBef>
                <a:spcPts val="68"/>
              </a:spcBef>
            </a:pPr>
            <a:r>
              <a:rPr sz="2045" b="1" kern="0" spc="-55" dirty="0">
                <a:solidFill>
                  <a:srgbClr val="841719"/>
                </a:solidFill>
                <a:latin typeface="Calibri" panose="020F0502020204030204" pitchFamily="34" charset="0"/>
                <a:cs typeface="Calibri" panose="020F0502020204030204" pitchFamily="34" charset="0"/>
              </a:rPr>
              <a:t>Office</a:t>
            </a:r>
            <a:endParaRPr sz="2045" kern="0" dirty="0">
              <a:solidFill>
                <a:sysClr val="windowText" lastClr="000000"/>
              </a:solidFill>
              <a:latin typeface="Calibri" panose="020F0502020204030204" pitchFamily="34" charset="0"/>
              <a:cs typeface="Calibri" panose="020F0502020204030204" pitchFamily="34" charset="0"/>
            </a:endParaRPr>
          </a:p>
        </p:txBody>
      </p:sp>
      <p:sp>
        <p:nvSpPr>
          <p:cNvPr id="227" name="object 104">
            <a:extLst>
              <a:ext uri="{FF2B5EF4-FFF2-40B4-BE49-F238E27FC236}">
                <a16:creationId xmlns:a16="http://schemas.microsoft.com/office/drawing/2014/main" id="{89A4B9F2-7B27-5D35-CE0B-1A037E17E3F9}"/>
              </a:ext>
            </a:extLst>
          </p:cNvPr>
          <p:cNvSpPr/>
          <p:nvPr/>
        </p:nvSpPr>
        <p:spPr>
          <a:xfrm>
            <a:off x="8405978" y="1414658"/>
            <a:ext cx="823047" cy="0"/>
          </a:xfrm>
          <a:custGeom>
            <a:avLst/>
            <a:gdLst/>
            <a:ahLst/>
            <a:cxnLst/>
            <a:rect l="l" t="t" r="r" b="b"/>
            <a:pathLst>
              <a:path w="1207134">
                <a:moveTo>
                  <a:pt x="0" y="0"/>
                </a:moveTo>
                <a:lnTo>
                  <a:pt x="1207008" y="0"/>
                </a:lnTo>
              </a:path>
            </a:pathLst>
          </a:custGeom>
          <a:ln w="12700">
            <a:solidFill>
              <a:srgbClr val="841719"/>
            </a:solidFill>
          </a:ln>
        </p:spPr>
        <p:txBody>
          <a:bodyPr wrap="square" lIns="0" tIns="0" rIns="0" bIns="0" rtlCol="0"/>
          <a:lstStyle/>
          <a:p>
            <a:pPr defTabSz="623438"/>
            <a:endParaRPr sz="1227" kern="0" dirty="0">
              <a:solidFill>
                <a:sysClr val="windowText" lastClr="000000"/>
              </a:solidFill>
            </a:endParaRPr>
          </a:p>
        </p:txBody>
      </p:sp>
      <p:pic>
        <p:nvPicPr>
          <p:cNvPr id="228" name="object 105">
            <a:extLst>
              <a:ext uri="{FF2B5EF4-FFF2-40B4-BE49-F238E27FC236}">
                <a16:creationId xmlns:a16="http://schemas.microsoft.com/office/drawing/2014/main" id="{B4EB7B82-F592-3935-BC2F-3C18563C43AC}"/>
              </a:ext>
            </a:extLst>
          </p:cNvPr>
          <p:cNvPicPr/>
          <p:nvPr/>
        </p:nvPicPr>
        <p:blipFill>
          <a:blip r:embed="rId2" cstate="print"/>
          <a:stretch>
            <a:fillRect/>
          </a:stretch>
        </p:blipFill>
        <p:spPr>
          <a:xfrm>
            <a:off x="6348672" y="4097854"/>
            <a:ext cx="4825538" cy="2059123"/>
          </a:xfrm>
          <a:prstGeom prst="rect">
            <a:avLst/>
          </a:prstGeom>
        </p:spPr>
      </p:pic>
      <p:pic>
        <p:nvPicPr>
          <p:cNvPr id="229" name="object 106">
            <a:extLst>
              <a:ext uri="{FF2B5EF4-FFF2-40B4-BE49-F238E27FC236}">
                <a16:creationId xmlns:a16="http://schemas.microsoft.com/office/drawing/2014/main" id="{0EC4AD09-7CC4-9726-A53F-C87F2B4BEE39}"/>
              </a:ext>
            </a:extLst>
          </p:cNvPr>
          <p:cNvPicPr/>
          <p:nvPr/>
        </p:nvPicPr>
        <p:blipFill>
          <a:blip r:embed="rId3" cstate="print"/>
          <a:stretch>
            <a:fillRect/>
          </a:stretch>
        </p:blipFill>
        <p:spPr>
          <a:xfrm>
            <a:off x="8914188" y="1578015"/>
            <a:ext cx="2260023" cy="2445899"/>
          </a:xfrm>
          <a:prstGeom prst="rect">
            <a:avLst/>
          </a:prstGeom>
        </p:spPr>
      </p:pic>
      <p:pic>
        <p:nvPicPr>
          <p:cNvPr id="230" name="object 107">
            <a:extLst>
              <a:ext uri="{FF2B5EF4-FFF2-40B4-BE49-F238E27FC236}">
                <a16:creationId xmlns:a16="http://schemas.microsoft.com/office/drawing/2014/main" id="{73E903A7-9BA2-CF1A-EAD0-C2EB3DC77C2A}"/>
              </a:ext>
            </a:extLst>
          </p:cNvPr>
          <p:cNvPicPr/>
          <p:nvPr/>
        </p:nvPicPr>
        <p:blipFill>
          <a:blip r:embed="rId4" cstate="print"/>
          <a:stretch>
            <a:fillRect/>
          </a:stretch>
        </p:blipFill>
        <p:spPr>
          <a:xfrm>
            <a:off x="6348672" y="1578015"/>
            <a:ext cx="2481349" cy="2445899"/>
          </a:xfrm>
          <a:prstGeom prst="rect">
            <a:avLst/>
          </a:prstGeom>
        </p:spPr>
      </p:pic>
      <p:sp>
        <p:nvSpPr>
          <p:cNvPr id="239" name="object 5">
            <a:extLst>
              <a:ext uri="{FF2B5EF4-FFF2-40B4-BE49-F238E27FC236}">
                <a16:creationId xmlns:a16="http://schemas.microsoft.com/office/drawing/2014/main" id="{D7ABD62D-13D1-6C19-C801-8419D0840CF7}"/>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pic>
        <p:nvPicPr>
          <p:cNvPr id="11" name="Picture 10">
            <a:extLst>
              <a:ext uri="{FF2B5EF4-FFF2-40B4-BE49-F238E27FC236}">
                <a16:creationId xmlns:a16="http://schemas.microsoft.com/office/drawing/2014/main" id="{5AED042C-2F21-8D57-5BC6-E6C7076A708C}"/>
              </a:ext>
            </a:extLst>
          </p:cNvPr>
          <p:cNvPicPr>
            <a:picLocks noChangeAspect="1"/>
          </p:cNvPicPr>
          <p:nvPr/>
        </p:nvPicPr>
        <p:blipFill>
          <a:blip r:embed="rId5"/>
          <a:stretch>
            <a:fillRect/>
          </a:stretch>
        </p:blipFill>
        <p:spPr>
          <a:xfrm>
            <a:off x="793846" y="966755"/>
            <a:ext cx="5427191" cy="5359067"/>
          </a:xfrm>
          <a:prstGeom prst="rect">
            <a:avLst/>
          </a:prstGeom>
        </p:spPr>
      </p:pic>
      <p:sp>
        <p:nvSpPr>
          <p:cNvPr id="20" name="Title 1">
            <a:extLst>
              <a:ext uri="{FF2B5EF4-FFF2-40B4-BE49-F238E27FC236}">
                <a16:creationId xmlns:a16="http://schemas.microsoft.com/office/drawing/2014/main" id="{590B93CD-C0AB-BBA7-94B7-C05A70E3349F}"/>
              </a:ext>
            </a:extLst>
          </p:cNvPr>
          <p:cNvSpPr>
            <a:spLocks noGrp="1"/>
          </p:cNvSpPr>
          <p:nvPr>
            <p:ph type="title"/>
          </p:nvPr>
        </p:nvSpPr>
        <p:spPr>
          <a:xfrm>
            <a:off x="1066832" y="353706"/>
            <a:ext cx="7607118" cy="524619"/>
          </a:xfrm>
        </p:spPr>
        <p:txBody>
          <a:bodyPr/>
          <a:lstStyle/>
          <a:p>
            <a:r>
              <a:rPr lang="en-US" dirty="0"/>
              <a:t>Mixed-Use Entertainment</a:t>
            </a:r>
          </a:p>
        </p:txBody>
      </p:sp>
      <p:pic>
        <p:nvPicPr>
          <p:cNvPr id="3" name="Picture 2">
            <a:extLst>
              <a:ext uri="{FF2B5EF4-FFF2-40B4-BE49-F238E27FC236}">
                <a16:creationId xmlns:a16="http://schemas.microsoft.com/office/drawing/2014/main" id="{1BF160EC-DDBB-E3DA-CAA0-D511D8B63CC3}"/>
              </a:ext>
            </a:extLst>
          </p:cNvPr>
          <p:cNvPicPr>
            <a:picLocks noChangeAspect="1"/>
          </p:cNvPicPr>
          <p:nvPr/>
        </p:nvPicPr>
        <p:blipFill>
          <a:blip r:embed="rId6"/>
          <a:stretch>
            <a:fillRect/>
          </a:stretch>
        </p:blipFill>
        <p:spPr>
          <a:xfrm>
            <a:off x="1395153" y="4819304"/>
            <a:ext cx="779318" cy="717978"/>
          </a:xfrm>
          <a:prstGeom prst="rect">
            <a:avLst/>
          </a:prstGeom>
        </p:spPr>
      </p:pic>
    </p:spTree>
    <p:extLst>
      <p:ext uri="{BB962C8B-B14F-4D97-AF65-F5344CB8AC3E}">
        <p14:creationId xmlns:p14="http://schemas.microsoft.com/office/powerpoint/2010/main" val="103212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bject 55">
            <a:extLst>
              <a:ext uri="{FF2B5EF4-FFF2-40B4-BE49-F238E27FC236}">
                <a16:creationId xmlns:a16="http://schemas.microsoft.com/office/drawing/2014/main" id="{6E344A09-8858-69BB-B9B4-85122578C11F}"/>
              </a:ext>
            </a:extLst>
          </p:cNvPr>
          <p:cNvSpPr txBox="1"/>
          <p:nvPr/>
        </p:nvSpPr>
        <p:spPr>
          <a:xfrm>
            <a:off x="7706591" y="1061945"/>
            <a:ext cx="2503343" cy="323445"/>
          </a:xfrm>
          <a:prstGeom prst="rect">
            <a:avLst/>
          </a:prstGeom>
        </p:spPr>
        <p:txBody>
          <a:bodyPr vert="horz" wrap="square" lIns="0" tIns="8659" rIns="0" bIns="0" rtlCol="0">
            <a:spAutoFit/>
          </a:bodyPr>
          <a:lstStyle/>
          <a:p>
            <a:pPr marL="8659" algn="ctr" defTabSz="623438">
              <a:spcBef>
                <a:spcPts val="68"/>
              </a:spcBef>
            </a:pPr>
            <a:r>
              <a:rPr sz="2045" b="1" kern="0" dirty="0">
                <a:solidFill>
                  <a:srgbClr val="841719"/>
                </a:solidFill>
                <a:latin typeface="Calibri" panose="020F0502020204030204" pitchFamily="34" charset="0"/>
                <a:cs typeface="Calibri" panose="020F0502020204030204" pitchFamily="34" charset="0"/>
              </a:rPr>
              <a:t>Festival</a:t>
            </a:r>
            <a:r>
              <a:rPr sz="2045" b="1" kern="0" spc="-61" dirty="0">
                <a:solidFill>
                  <a:srgbClr val="841719"/>
                </a:solidFill>
                <a:latin typeface="Calibri" panose="020F0502020204030204" pitchFamily="34" charset="0"/>
                <a:cs typeface="Calibri" panose="020F0502020204030204" pitchFamily="34" charset="0"/>
              </a:rPr>
              <a:t> </a:t>
            </a:r>
            <a:r>
              <a:rPr sz="2045" b="1" kern="0" dirty="0">
                <a:solidFill>
                  <a:srgbClr val="841719"/>
                </a:solidFill>
                <a:latin typeface="Calibri" panose="020F0502020204030204" pitchFamily="34" charset="0"/>
                <a:cs typeface="Calibri" panose="020F0502020204030204" pitchFamily="34" charset="0"/>
              </a:rPr>
              <a:t>Street</a:t>
            </a:r>
            <a:r>
              <a:rPr sz="2045" b="1" kern="0" spc="-61" dirty="0">
                <a:solidFill>
                  <a:srgbClr val="841719"/>
                </a:solidFill>
                <a:latin typeface="Calibri" panose="020F0502020204030204" pitchFamily="34" charset="0"/>
                <a:cs typeface="Calibri" panose="020F0502020204030204" pitchFamily="34" charset="0"/>
              </a:rPr>
              <a:t> </a:t>
            </a:r>
            <a:r>
              <a:rPr sz="2045" b="1" kern="0" spc="-7" dirty="0">
                <a:solidFill>
                  <a:srgbClr val="841719"/>
                </a:solidFill>
                <a:latin typeface="Calibri" panose="020F0502020204030204" pitchFamily="34" charset="0"/>
                <a:cs typeface="Calibri" panose="020F0502020204030204" pitchFamily="34" charset="0"/>
              </a:rPr>
              <a:t>Retail</a:t>
            </a:r>
            <a:endParaRPr sz="2045" kern="0" dirty="0">
              <a:solidFill>
                <a:sysClr val="windowText" lastClr="000000"/>
              </a:solidFill>
              <a:latin typeface="Calibri" panose="020F0502020204030204" pitchFamily="34" charset="0"/>
              <a:cs typeface="Calibri" panose="020F0502020204030204" pitchFamily="34" charset="0"/>
            </a:endParaRPr>
          </a:p>
        </p:txBody>
      </p:sp>
      <p:sp>
        <p:nvSpPr>
          <p:cNvPr id="57" name="object 56">
            <a:extLst>
              <a:ext uri="{FF2B5EF4-FFF2-40B4-BE49-F238E27FC236}">
                <a16:creationId xmlns:a16="http://schemas.microsoft.com/office/drawing/2014/main" id="{19FDCD48-452E-49D0-1D73-64F7B0842FC5}"/>
              </a:ext>
            </a:extLst>
          </p:cNvPr>
          <p:cNvSpPr/>
          <p:nvPr/>
        </p:nvSpPr>
        <p:spPr>
          <a:xfrm>
            <a:off x="8546740" y="1395916"/>
            <a:ext cx="823047" cy="0"/>
          </a:xfrm>
          <a:custGeom>
            <a:avLst/>
            <a:gdLst/>
            <a:ahLst/>
            <a:cxnLst/>
            <a:rect l="l" t="t" r="r" b="b"/>
            <a:pathLst>
              <a:path w="1207134">
                <a:moveTo>
                  <a:pt x="0" y="0"/>
                </a:moveTo>
                <a:lnTo>
                  <a:pt x="1207008" y="0"/>
                </a:lnTo>
              </a:path>
            </a:pathLst>
          </a:custGeom>
          <a:ln w="12700">
            <a:solidFill>
              <a:srgbClr val="841719"/>
            </a:solidFill>
          </a:ln>
        </p:spPr>
        <p:txBody>
          <a:bodyPr wrap="square" lIns="0" tIns="0" rIns="0" bIns="0" rtlCol="0"/>
          <a:lstStyle/>
          <a:p>
            <a:pPr defTabSz="623438"/>
            <a:endParaRPr sz="1227" kern="0" dirty="0">
              <a:solidFill>
                <a:sysClr val="windowText" lastClr="000000"/>
              </a:solidFill>
            </a:endParaRPr>
          </a:p>
        </p:txBody>
      </p:sp>
      <p:sp>
        <p:nvSpPr>
          <p:cNvPr id="130" name="object 5">
            <a:extLst>
              <a:ext uri="{FF2B5EF4-FFF2-40B4-BE49-F238E27FC236}">
                <a16:creationId xmlns:a16="http://schemas.microsoft.com/office/drawing/2014/main" id="{7A3071CD-6309-ACF6-BC22-0E53449A0C81}"/>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pic>
        <p:nvPicPr>
          <p:cNvPr id="58" name="object 57">
            <a:extLst>
              <a:ext uri="{FF2B5EF4-FFF2-40B4-BE49-F238E27FC236}">
                <a16:creationId xmlns:a16="http://schemas.microsoft.com/office/drawing/2014/main" id="{F4F781C4-F630-9D73-6A01-EE93E7D2ED72}"/>
              </a:ext>
            </a:extLst>
          </p:cNvPr>
          <p:cNvPicPr/>
          <p:nvPr/>
        </p:nvPicPr>
        <p:blipFill rotWithShape="1">
          <a:blip r:embed="rId2" cstate="print">
            <a:extLst>
              <a:ext uri="{28A0092B-C50C-407E-A947-70E740481C1C}">
                <a14:useLocalDpi xmlns:a14="http://schemas.microsoft.com/office/drawing/2010/main" val="0"/>
              </a:ext>
            </a:extLst>
          </a:blip>
          <a:srcRect l="20942" t="12272" r="6880" b="12691"/>
          <a:stretch/>
        </p:blipFill>
        <p:spPr>
          <a:xfrm>
            <a:off x="6312919" y="4022826"/>
            <a:ext cx="3004263" cy="1763746"/>
          </a:xfrm>
          <a:prstGeom prst="rect">
            <a:avLst/>
          </a:prstGeom>
        </p:spPr>
      </p:pic>
      <p:pic>
        <p:nvPicPr>
          <p:cNvPr id="132" name="object 57">
            <a:extLst>
              <a:ext uri="{FF2B5EF4-FFF2-40B4-BE49-F238E27FC236}">
                <a16:creationId xmlns:a16="http://schemas.microsoft.com/office/drawing/2014/main" id="{0C72586D-A657-B080-3308-3460CD6A649C}"/>
              </a:ext>
            </a:extLst>
          </p:cNvPr>
          <p:cNvPicPr/>
          <p:nvPr/>
        </p:nvPicPr>
        <p:blipFill rotWithShape="1">
          <a:blip r:embed="rId3" cstate="print">
            <a:extLst>
              <a:ext uri="{28A0092B-C50C-407E-A947-70E740481C1C}">
                <a14:useLocalDpi xmlns:a14="http://schemas.microsoft.com/office/drawing/2010/main" val="0"/>
              </a:ext>
            </a:extLst>
          </a:blip>
          <a:srcRect l="3138" t="12859" r="8673" b="12859"/>
          <a:stretch/>
        </p:blipFill>
        <p:spPr>
          <a:xfrm>
            <a:off x="6312919" y="1546022"/>
            <a:ext cx="4987636" cy="2409890"/>
          </a:xfrm>
          <a:prstGeom prst="rect">
            <a:avLst/>
          </a:prstGeom>
        </p:spPr>
      </p:pic>
      <p:pic>
        <p:nvPicPr>
          <p:cNvPr id="133" name="object 57">
            <a:extLst>
              <a:ext uri="{FF2B5EF4-FFF2-40B4-BE49-F238E27FC236}">
                <a16:creationId xmlns:a16="http://schemas.microsoft.com/office/drawing/2014/main" id="{843D5235-FA56-6491-B2C7-573DD50FE7A5}"/>
              </a:ext>
            </a:extLst>
          </p:cNvPr>
          <p:cNvPicPr/>
          <p:nvPr/>
        </p:nvPicPr>
        <p:blipFill rotWithShape="1">
          <a:blip r:embed="rId4" cstate="print">
            <a:extLst>
              <a:ext uri="{28A0092B-C50C-407E-A947-70E740481C1C}">
                <a14:useLocalDpi xmlns:a14="http://schemas.microsoft.com/office/drawing/2010/main" val="0"/>
              </a:ext>
            </a:extLst>
          </a:blip>
          <a:srcRect l="23545" t="7408" r="6150" b="676"/>
          <a:stretch/>
        </p:blipFill>
        <p:spPr>
          <a:xfrm>
            <a:off x="9404582" y="4022826"/>
            <a:ext cx="1895973" cy="1763746"/>
          </a:xfrm>
          <a:prstGeom prst="rect">
            <a:avLst/>
          </a:prstGeom>
        </p:spPr>
      </p:pic>
      <p:pic>
        <p:nvPicPr>
          <p:cNvPr id="138" name="Picture 137">
            <a:extLst>
              <a:ext uri="{FF2B5EF4-FFF2-40B4-BE49-F238E27FC236}">
                <a16:creationId xmlns:a16="http://schemas.microsoft.com/office/drawing/2014/main" id="{16469AB1-D1E8-198B-8CB5-F6529D5E9282}"/>
              </a:ext>
            </a:extLst>
          </p:cNvPr>
          <p:cNvPicPr>
            <a:picLocks noChangeAspect="1"/>
          </p:cNvPicPr>
          <p:nvPr/>
        </p:nvPicPr>
        <p:blipFill>
          <a:blip r:embed="rId5"/>
          <a:stretch>
            <a:fillRect/>
          </a:stretch>
        </p:blipFill>
        <p:spPr>
          <a:xfrm>
            <a:off x="777421" y="955841"/>
            <a:ext cx="5416443" cy="5386141"/>
          </a:xfrm>
          <a:prstGeom prst="rect">
            <a:avLst/>
          </a:prstGeom>
        </p:spPr>
      </p:pic>
      <p:sp>
        <p:nvSpPr>
          <p:cNvPr id="141" name="Title 1">
            <a:extLst>
              <a:ext uri="{FF2B5EF4-FFF2-40B4-BE49-F238E27FC236}">
                <a16:creationId xmlns:a16="http://schemas.microsoft.com/office/drawing/2014/main" id="{FFF18FC1-3E86-BC57-06D3-4D549B6C7C14}"/>
              </a:ext>
            </a:extLst>
          </p:cNvPr>
          <p:cNvSpPr>
            <a:spLocks noGrp="1"/>
          </p:cNvSpPr>
          <p:nvPr>
            <p:ph type="title"/>
          </p:nvPr>
        </p:nvSpPr>
        <p:spPr>
          <a:xfrm>
            <a:off x="1066832" y="353706"/>
            <a:ext cx="7607118" cy="524619"/>
          </a:xfrm>
        </p:spPr>
        <p:txBody>
          <a:bodyPr/>
          <a:lstStyle/>
          <a:p>
            <a:r>
              <a:rPr lang="en-US" dirty="0"/>
              <a:t>Mixed-Use Entertainment</a:t>
            </a:r>
          </a:p>
        </p:txBody>
      </p:sp>
      <p:pic>
        <p:nvPicPr>
          <p:cNvPr id="3" name="Picture 2">
            <a:extLst>
              <a:ext uri="{FF2B5EF4-FFF2-40B4-BE49-F238E27FC236}">
                <a16:creationId xmlns:a16="http://schemas.microsoft.com/office/drawing/2014/main" id="{AEF976E5-A3A9-B657-2C0F-5335A4C5244C}"/>
              </a:ext>
            </a:extLst>
          </p:cNvPr>
          <p:cNvPicPr>
            <a:picLocks noChangeAspect="1"/>
          </p:cNvPicPr>
          <p:nvPr/>
        </p:nvPicPr>
        <p:blipFill>
          <a:blip r:embed="rId6"/>
          <a:stretch>
            <a:fillRect/>
          </a:stretch>
        </p:blipFill>
        <p:spPr>
          <a:xfrm>
            <a:off x="1376449" y="4819304"/>
            <a:ext cx="779318" cy="717978"/>
          </a:xfrm>
          <a:prstGeom prst="rect">
            <a:avLst/>
          </a:prstGeom>
        </p:spPr>
      </p:pic>
    </p:spTree>
    <p:extLst>
      <p:ext uri="{BB962C8B-B14F-4D97-AF65-F5344CB8AC3E}">
        <p14:creationId xmlns:p14="http://schemas.microsoft.com/office/powerpoint/2010/main" val="1599216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56E016-8D88-1A8E-3544-CCE35E93E464}"/>
              </a:ext>
            </a:extLst>
          </p:cNvPr>
          <p:cNvSpPr>
            <a:spLocks noGrp="1"/>
          </p:cNvSpPr>
          <p:nvPr>
            <p:ph type="title"/>
          </p:nvPr>
        </p:nvSpPr>
        <p:spPr>
          <a:xfrm>
            <a:off x="1081001" y="307634"/>
            <a:ext cx="7607118" cy="524619"/>
          </a:xfrm>
        </p:spPr>
        <p:txBody>
          <a:bodyPr/>
          <a:lstStyle/>
          <a:p>
            <a:r>
              <a:rPr lang="en-US" dirty="0"/>
              <a:t>Residential</a:t>
            </a:r>
          </a:p>
        </p:txBody>
      </p:sp>
      <p:sp>
        <p:nvSpPr>
          <p:cNvPr id="116" name="object 5">
            <a:extLst>
              <a:ext uri="{FF2B5EF4-FFF2-40B4-BE49-F238E27FC236}">
                <a16:creationId xmlns:a16="http://schemas.microsoft.com/office/drawing/2014/main" id="{E78A1469-9359-5603-1EB6-320D71B0FCD9}"/>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pic>
        <p:nvPicPr>
          <p:cNvPr id="8" name="Picture 7">
            <a:extLst>
              <a:ext uri="{FF2B5EF4-FFF2-40B4-BE49-F238E27FC236}">
                <a16:creationId xmlns:a16="http://schemas.microsoft.com/office/drawing/2014/main" id="{6C1CAA9D-9957-3279-C355-DA4EFE28E23D}"/>
              </a:ext>
            </a:extLst>
          </p:cNvPr>
          <p:cNvPicPr>
            <a:picLocks noChangeAspect="1"/>
          </p:cNvPicPr>
          <p:nvPr/>
        </p:nvPicPr>
        <p:blipFill>
          <a:blip r:embed="rId2"/>
          <a:stretch>
            <a:fillRect/>
          </a:stretch>
        </p:blipFill>
        <p:spPr>
          <a:xfrm>
            <a:off x="796636" y="1100064"/>
            <a:ext cx="5186008" cy="5149844"/>
          </a:xfrm>
          <a:prstGeom prst="rect">
            <a:avLst/>
          </a:prstGeom>
        </p:spPr>
      </p:pic>
      <p:pic>
        <p:nvPicPr>
          <p:cNvPr id="118" name="Picture 117">
            <a:extLst>
              <a:ext uri="{FF2B5EF4-FFF2-40B4-BE49-F238E27FC236}">
                <a16:creationId xmlns:a16="http://schemas.microsoft.com/office/drawing/2014/main" id="{E03B66C4-9999-2AAE-06CA-9376DD99BBE4}"/>
              </a:ext>
            </a:extLst>
          </p:cNvPr>
          <p:cNvPicPr>
            <a:picLocks noChangeAspect="1"/>
          </p:cNvPicPr>
          <p:nvPr/>
        </p:nvPicPr>
        <p:blipFill rotWithShape="1">
          <a:blip r:embed="rId3"/>
          <a:srcRect l="6388" t="8796" r="9032" b="17263"/>
          <a:stretch/>
        </p:blipFill>
        <p:spPr>
          <a:xfrm>
            <a:off x="6044046" y="5492612"/>
            <a:ext cx="1246910" cy="854742"/>
          </a:xfrm>
          <a:prstGeom prst="rect">
            <a:avLst/>
          </a:prstGeom>
        </p:spPr>
      </p:pic>
      <p:pic>
        <p:nvPicPr>
          <p:cNvPr id="123" name="object 6">
            <a:extLst>
              <a:ext uri="{FF2B5EF4-FFF2-40B4-BE49-F238E27FC236}">
                <a16:creationId xmlns:a16="http://schemas.microsoft.com/office/drawing/2014/main" id="{CA02FCF5-4183-1029-914B-C47050700729}"/>
              </a:ext>
            </a:extLst>
          </p:cNvPr>
          <p:cNvPicPr/>
          <p:nvPr/>
        </p:nvPicPr>
        <p:blipFill rotWithShape="1">
          <a:blip r:embed="rId4" cstate="print">
            <a:extLst>
              <a:ext uri="{28A0092B-C50C-407E-A947-70E740481C1C}">
                <a14:useLocalDpi xmlns:a14="http://schemas.microsoft.com/office/drawing/2010/main" val="0"/>
              </a:ext>
            </a:extLst>
          </a:blip>
          <a:srcRect l="14600" r="11633"/>
          <a:stretch/>
        </p:blipFill>
        <p:spPr>
          <a:xfrm>
            <a:off x="6044045" y="3425021"/>
            <a:ext cx="2582673" cy="1978252"/>
          </a:xfrm>
          <a:prstGeom prst="rect">
            <a:avLst/>
          </a:prstGeom>
        </p:spPr>
      </p:pic>
      <p:pic>
        <p:nvPicPr>
          <p:cNvPr id="125" name="object 6">
            <a:extLst>
              <a:ext uri="{FF2B5EF4-FFF2-40B4-BE49-F238E27FC236}">
                <a16:creationId xmlns:a16="http://schemas.microsoft.com/office/drawing/2014/main" id="{61920791-BFE1-4DC8-0F3A-9538D803928E}"/>
              </a:ext>
            </a:extLst>
          </p:cNvPr>
          <p:cNvPicPr/>
          <p:nvPr/>
        </p:nvPicPr>
        <p:blipFill rotWithShape="1">
          <a:blip r:embed="rId5" cstate="print">
            <a:extLst>
              <a:ext uri="{28A0092B-C50C-407E-A947-70E740481C1C}">
                <a14:useLocalDpi xmlns:a14="http://schemas.microsoft.com/office/drawing/2010/main" val="0"/>
              </a:ext>
            </a:extLst>
          </a:blip>
          <a:srcRect l="13421" r="13421"/>
          <a:stretch/>
        </p:blipFill>
        <p:spPr>
          <a:xfrm>
            <a:off x="6044045" y="1179314"/>
            <a:ext cx="2582673" cy="2174622"/>
          </a:xfrm>
          <a:prstGeom prst="rect">
            <a:avLst/>
          </a:prstGeom>
        </p:spPr>
      </p:pic>
      <p:pic>
        <p:nvPicPr>
          <p:cNvPr id="126" name="Picture 125">
            <a:extLst>
              <a:ext uri="{FF2B5EF4-FFF2-40B4-BE49-F238E27FC236}">
                <a16:creationId xmlns:a16="http://schemas.microsoft.com/office/drawing/2014/main" id="{E5A461E2-B76E-47A2-38D7-EAD48C456E29}"/>
              </a:ext>
            </a:extLst>
          </p:cNvPr>
          <p:cNvPicPr>
            <a:picLocks noChangeAspect="1"/>
          </p:cNvPicPr>
          <p:nvPr/>
        </p:nvPicPr>
        <p:blipFill rotWithShape="1">
          <a:blip r:embed="rId6"/>
          <a:srcRect l="14343" r="-51" b="1466"/>
          <a:stretch/>
        </p:blipFill>
        <p:spPr>
          <a:xfrm>
            <a:off x="8688120" y="3429000"/>
            <a:ext cx="2582673" cy="1978252"/>
          </a:xfrm>
          <a:prstGeom prst="rect">
            <a:avLst/>
          </a:prstGeom>
        </p:spPr>
      </p:pic>
      <p:pic>
        <p:nvPicPr>
          <p:cNvPr id="127" name="object 5">
            <a:extLst>
              <a:ext uri="{FF2B5EF4-FFF2-40B4-BE49-F238E27FC236}">
                <a16:creationId xmlns:a16="http://schemas.microsoft.com/office/drawing/2014/main" id="{D504500F-1CA8-54D4-4CAB-53AFFC33959F}"/>
              </a:ext>
            </a:extLst>
          </p:cNvPr>
          <p:cNvPicPr/>
          <p:nvPr/>
        </p:nvPicPr>
        <p:blipFill rotWithShape="1">
          <a:blip r:embed="rId7" cstate="print">
            <a:extLst>
              <a:ext uri="{28A0092B-C50C-407E-A947-70E740481C1C}">
                <a14:useLocalDpi xmlns:a14="http://schemas.microsoft.com/office/drawing/2010/main" val="0"/>
              </a:ext>
            </a:extLst>
          </a:blip>
          <a:srcRect l="7829" r="12614" b="7303"/>
          <a:stretch/>
        </p:blipFill>
        <p:spPr>
          <a:xfrm>
            <a:off x="8688119" y="1179314"/>
            <a:ext cx="2582673" cy="2174622"/>
          </a:xfrm>
          <a:prstGeom prst="rect">
            <a:avLst/>
          </a:prstGeom>
        </p:spPr>
      </p:pic>
      <p:sp>
        <p:nvSpPr>
          <p:cNvPr id="2" name="Rectangle 1">
            <a:extLst>
              <a:ext uri="{FF2B5EF4-FFF2-40B4-BE49-F238E27FC236}">
                <a16:creationId xmlns:a16="http://schemas.microsoft.com/office/drawing/2014/main" id="{115E267C-0929-6DE4-C3E3-C37D220CF243}"/>
              </a:ext>
            </a:extLst>
          </p:cNvPr>
          <p:cNvSpPr/>
          <p:nvPr/>
        </p:nvSpPr>
        <p:spPr>
          <a:xfrm>
            <a:off x="6355773" y="5938180"/>
            <a:ext cx="1558636" cy="311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23438"/>
            <a:r>
              <a:rPr lang="en-US" sz="1091" kern="0" dirty="0">
                <a:solidFill>
                  <a:srgbClr val="841619"/>
                </a:solidFill>
                <a:latin typeface="Aptos" panose="020B0004020202020204" pitchFamily="34" charset="0"/>
              </a:rPr>
              <a:t>URBAN RESIDENTIAL</a:t>
            </a:r>
          </a:p>
        </p:txBody>
      </p:sp>
      <p:sp>
        <p:nvSpPr>
          <p:cNvPr id="3" name="TextBox 2">
            <a:extLst>
              <a:ext uri="{FF2B5EF4-FFF2-40B4-BE49-F238E27FC236}">
                <a16:creationId xmlns:a16="http://schemas.microsoft.com/office/drawing/2014/main" id="{B3D7743F-2426-55C3-AA11-4EC50112A740}"/>
              </a:ext>
            </a:extLst>
          </p:cNvPr>
          <p:cNvSpPr txBox="1"/>
          <p:nvPr/>
        </p:nvSpPr>
        <p:spPr>
          <a:xfrm>
            <a:off x="6355773" y="6150286"/>
            <a:ext cx="599844" cy="228652"/>
          </a:xfrm>
          <a:prstGeom prst="rect">
            <a:avLst/>
          </a:prstGeom>
          <a:solidFill>
            <a:schemeClr val="bg1"/>
          </a:solidFill>
          <a:ln>
            <a:solidFill>
              <a:schemeClr val="bg1"/>
            </a:solidFill>
          </a:ln>
        </p:spPr>
        <p:txBody>
          <a:bodyPr wrap="none" rtlCol="0">
            <a:spAutoFit/>
          </a:bodyPr>
          <a:lstStyle/>
          <a:p>
            <a:pPr defTabSz="623438"/>
            <a:r>
              <a:rPr lang="en-US" sz="886" kern="0" dirty="0">
                <a:solidFill>
                  <a:sysClr val="windowText" lastClr="000000"/>
                </a:solidFill>
                <a:latin typeface="Aptos" panose="020B0004020202020204" pitchFamily="34" charset="0"/>
              </a:rPr>
              <a:t>37 Units</a:t>
            </a:r>
          </a:p>
        </p:txBody>
      </p:sp>
      <p:sp>
        <p:nvSpPr>
          <p:cNvPr id="5" name="TextBox 4">
            <a:extLst>
              <a:ext uri="{FF2B5EF4-FFF2-40B4-BE49-F238E27FC236}">
                <a16:creationId xmlns:a16="http://schemas.microsoft.com/office/drawing/2014/main" id="{CE169CF5-337F-57D4-50F6-5C9EDAC624C2}"/>
              </a:ext>
            </a:extLst>
          </p:cNvPr>
          <p:cNvSpPr txBox="1"/>
          <p:nvPr/>
        </p:nvSpPr>
        <p:spPr>
          <a:xfrm>
            <a:off x="6342591" y="5815059"/>
            <a:ext cx="955711" cy="228652"/>
          </a:xfrm>
          <a:prstGeom prst="rect">
            <a:avLst/>
          </a:prstGeom>
          <a:noFill/>
        </p:spPr>
        <p:txBody>
          <a:bodyPr wrap="none" rtlCol="0">
            <a:spAutoFit/>
          </a:bodyPr>
          <a:lstStyle/>
          <a:p>
            <a:pPr defTabSz="623438"/>
            <a:r>
              <a:rPr lang="en-US" sz="886" kern="0" dirty="0">
                <a:solidFill>
                  <a:sysClr val="windowText" lastClr="000000"/>
                </a:solidFill>
                <a:latin typeface="Aptos" panose="020B0004020202020204" pitchFamily="34" charset="0"/>
              </a:rPr>
              <a:t>24 Townhomes</a:t>
            </a:r>
          </a:p>
        </p:txBody>
      </p:sp>
      <p:sp>
        <p:nvSpPr>
          <p:cNvPr id="6" name="TextBox 5">
            <a:extLst>
              <a:ext uri="{FF2B5EF4-FFF2-40B4-BE49-F238E27FC236}">
                <a16:creationId xmlns:a16="http://schemas.microsoft.com/office/drawing/2014/main" id="{A640FA87-3D3B-0DBF-16EF-74B38E64460A}"/>
              </a:ext>
            </a:extLst>
          </p:cNvPr>
          <p:cNvSpPr txBox="1"/>
          <p:nvPr/>
        </p:nvSpPr>
        <p:spPr>
          <a:xfrm>
            <a:off x="6342591" y="5642199"/>
            <a:ext cx="662361" cy="228652"/>
          </a:xfrm>
          <a:prstGeom prst="rect">
            <a:avLst/>
          </a:prstGeom>
          <a:solidFill>
            <a:schemeClr val="bg1"/>
          </a:solidFill>
          <a:ln>
            <a:solidFill>
              <a:schemeClr val="bg1"/>
            </a:solidFill>
          </a:ln>
        </p:spPr>
        <p:txBody>
          <a:bodyPr wrap="none" rtlCol="0">
            <a:spAutoFit/>
          </a:bodyPr>
          <a:lstStyle/>
          <a:p>
            <a:pPr defTabSz="623438"/>
            <a:r>
              <a:rPr lang="en-US" sz="886" kern="0" dirty="0">
                <a:solidFill>
                  <a:sysClr val="windowText" lastClr="000000"/>
                </a:solidFill>
                <a:latin typeface="Aptos" panose="020B0004020202020204" pitchFamily="34" charset="0"/>
              </a:rPr>
              <a:t>758 Units</a:t>
            </a:r>
          </a:p>
        </p:txBody>
      </p:sp>
    </p:spTree>
    <p:extLst>
      <p:ext uri="{BB962C8B-B14F-4D97-AF65-F5344CB8AC3E}">
        <p14:creationId xmlns:p14="http://schemas.microsoft.com/office/powerpoint/2010/main" val="2272550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584D8B1E-8589-24A7-DC4C-E4C3F4784CEE}"/>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sp>
        <p:nvSpPr>
          <p:cNvPr id="9" name="Text Placeholder 8">
            <a:extLst>
              <a:ext uri="{FF2B5EF4-FFF2-40B4-BE49-F238E27FC236}">
                <a16:creationId xmlns:a16="http://schemas.microsoft.com/office/drawing/2014/main" id="{C436857C-7A9D-2919-F44C-9D863A73807E}"/>
              </a:ext>
            </a:extLst>
          </p:cNvPr>
          <p:cNvSpPr>
            <a:spLocks noGrp="1"/>
          </p:cNvSpPr>
          <p:nvPr>
            <p:ph type="body" idx="1"/>
          </p:nvPr>
        </p:nvSpPr>
        <p:spPr/>
        <p:txBody>
          <a:bodyPr/>
          <a:lstStyle/>
          <a:p>
            <a:r>
              <a:rPr lang="en-US" dirty="0" smtClean="0"/>
              <a:t> </a:t>
            </a:r>
            <a:endParaRPr lang="en-US" dirty="0"/>
          </a:p>
        </p:txBody>
      </p:sp>
      <p:pic>
        <p:nvPicPr>
          <p:cNvPr id="11" name="Picture 10">
            <a:extLst>
              <a:ext uri="{FF2B5EF4-FFF2-40B4-BE49-F238E27FC236}">
                <a16:creationId xmlns:a16="http://schemas.microsoft.com/office/drawing/2014/main" id="{C1DD81C0-C3E2-4869-A52B-F2C13E876BE4}"/>
              </a:ext>
            </a:extLst>
          </p:cNvPr>
          <p:cNvPicPr>
            <a:picLocks noChangeAspect="1"/>
          </p:cNvPicPr>
          <p:nvPr/>
        </p:nvPicPr>
        <p:blipFill>
          <a:blip r:embed="rId2" cstate="print">
            <a:extLst>
              <a:ext uri="{28A0092B-C50C-407E-A947-70E740481C1C}">
                <a14:useLocalDpi xmlns:a14="http://schemas.microsoft.com/office/drawing/2010/main" val="0"/>
              </a:ext>
            </a:extLst>
          </a:blip>
          <a:srcRect t="6241" b="6241"/>
          <a:stretch/>
        </p:blipFill>
        <p:spPr>
          <a:xfrm>
            <a:off x="796637" y="1039091"/>
            <a:ext cx="10598727" cy="5217973"/>
          </a:xfrm>
          <a:prstGeom prst="rect">
            <a:avLst/>
          </a:prstGeom>
        </p:spPr>
      </p:pic>
      <p:sp>
        <p:nvSpPr>
          <p:cNvPr id="10" name="Title 1">
            <a:extLst>
              <a:ext uri="{FF2B5EF4-FFF2-40B4-BE49-F238E27FC236}">
                <a16:creationId xmlns:a16="http://schemas.microsoft.com/office/drawing/2014/main" id="{55A61183-92D9-1E58-B8F3-867E431C0F56}"/>
              </a:ext>
            </a:extLst>
          </p:cNvPr>
          <p:cNvSpPr>
            <a:spLocks noGrp="1"/>
          </p:cNvSpPr>
          <p:nvPr>
            <p:ph type="title"/>
          </p:nvPr>
        </p:nvSpPr>
        <p:spPr>
          <a:xfrm>
            <a:off x="1081001" y="336530"/>
            <a:ext cx="7607118" cy="524619"/>
          </a:xfrm>
        </p:spPr>
        <p:txBody>
          <a:bodyPr/>
          <a:lstStyle/>
          <a:p>
            <a:r>
              <a:rPr lang="en-US" dirty="0"/>
              <a:t>Mixed-Use Entertainment</a:t>
            </a:r>
          </a:p>
        </p:txBody>
      </p:sp>
    </p:spTree>
    <p:extLst>
      <p:ext uri="{BB962C8B-B14F-4D97-AF65-F5344CB8AC3E}">
        <p14:creationId xmlns:p14="http://schemas.microsoft.com/office/powerpoint/2010/main" val="1205315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584D8B1E-8589-24A7-DC4C-E4C3F4784CEE}"/>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sp>
        <p:nvSpPr>
          <p:cNvPr id="9" name="Text Placeholder 8">
            <a:extLst>
              <a:ext uri="{FF2B5EF4-FFF2-40B4-BE49-F238E27FC236}">
                <a16:creationId xmlns:a16="http://schemas.microsoft.com/office/drawing/2014/main" id="{C436857C-7A9D-2919-F44C-9D863A73807E}"/>
              </a:ext>
            </a:extLst>
          </p:cNvPr>
          <p:cNvSpPr>
            <a:spLocks noGrp="1"/>
          </p:cNvSpPr>
          <p:nvPr>
            <p:ph type="body" idx="1"/>
          </p:nvPr>
        </p:nvSpPr>
        <p:spPr>
          <a:xfrm>
            <a:off x="609600" y="1577340"/>
            <a:ext cx="471401" cy="276999"/>
          </a:xfrm>
        </p:spPr>
        <p:txBody>
          <a:bodyPr/>
          <a:lstStyle/>
          <a:p>
            <a:r>
              <a:rPr lang="en-US" dirty="0" smtClean="0"/>
              <a:t> </a:t>
            </a:r>
            <a:endParaRPr lang="en-US" dirty="0"/>
          </a:p>
        </p:txBody>
      </p:sp>
      <p:pic>
        <p:nvPicPr>
          <p:cNvPr id="11" name="Picture 10">
            <a:extLst>
              <a:ext uri="{FF2B5EF4-FFF2-40B4-BE49-F238E27FC236}">
                <a16:creationId xmlns:a16="http://schemas.microsoft.com/office/drawing/2014/main" id="{C1DD81C0-C3E2-4869-A52B-F2C13E876BE4}"/>
              </a:ext>
            </a:extLst>
          </p:cNvPr>
          <p:cNvPicPr>
            <a:picLocks noChangeAspect="1"/>
          </p:cNvPicPr>
          <p:nvPr/>
        </p:nvPicPr>
        <p:blipFill>
          <a:blip r:embed="rId2" cstate="print">
            <a:extLst>
              <a:ext uri="{28A0092B-C50C-407E-A947-70E740481C1C}">
                <a14:useLocalDpi xmlns:a14="http://schemas.microsoft.com/office/drawing/2010/main" val="0"/>
              </a:ext>
            </a:extLst>
          </a:blip>
          <a:srcRect t="6241" b="6241"/>
          <a:stretch/>
        </p:blipFill>
        <p:spPr>
          <a:xfrm>
            <a:off x="796637" y="1039091"/>
            <a:ext cx="10598727" cy="5217973"/>
          </a:xfrm>
          <a:prstGeom prst="rect">
            <a:avLst/>
          </a:prstGeom>
        </p:spPr>
      </p:pic>
      <p:sp>
        <p:nvSpPr>
          <p:cNvPr id="17" name="Title 1">
            <a:extLst>
              <a:ext uri="{FF2B5EF4-FFF2-40B4-BE49-F238E27FC236}">
                <a16:creationId xmlns:a16="http://schemas.microsoft.com/office/drawing/2014/main" id="{2D783B21-5059-158A-00EC-5E542524CCBD}"/>
              </a:ext>
            </a:extLst>
          </p:cNvPr>
          <p:cNvSpPr>
            <a:spLocks noGrp="1"/>
          </p:cNvSpPr>
          <p:nvPr>
            <p:ph type="title"/>
          </p:nvPr>
        </p:nvSpPr>
        <p:spPr>
          <a:xfrm>
            <a:off x="1081001" y="336530"/>
            <a:ext cx="7607118" cy="524619"/>
          </a:xfrm>
        </p:spPr>
        <p:txBody>
          <a:bodyPr/>
          <a:lstStyle/>
          <a:p>
            <a:r>
              <a:rPr lang="en-US" dirty="0"/>
              <a:t>Mixed-Use Entertainment</a:t>
            </a:r>
          </a:p>
        </p:txBody>
      </p:sp>
    </p:spTree>
    <p:extLst>
      <p:ext uri="{BB962C8B-B14F-4D97-AF65-F5344CB8AC3E}">
        <p14:creationId xmlns:p14="http://schemas.microsoft.com/office/powerpoint/2010/main" val="2583815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584D8B1E-8589-24A7-DC4C-E4C3F4784CEE}"/>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sp>
        <p:nvSpPr>
          <p:cNvPr id="9" name="Text Placeholder 8">
            <a:extLst>
              <a:ext uri="{FF2B5EF4-FFF2-40B4-BE49-F238E27FC236}">
                <a16:creationId xmlns:a16="http://schemas.microsoft.com/office/drawing/2014/main" id="{C436857C-7A9D-2919-F44C-9D863A73807E}"/>
              </a:ext>
            </a:extLst>
          </p:cNvPr>
          <p:cNvSpPr>
            <a:spLocks noGrp="1"/>
          </p:cNvSpPr>
          <p:nvPr>
            <p:ph type="body" idx="1"/>
          </p:nvPr>
        </p:nvSpPr>
        <p:spPr/>
        <p:txBody>
          <a:bodyPr/>
          <a:lstStyle/>
          <a:p>
            <a:r>
              <a:rPr lang="en-US" dirty="0" smtClean="0"/>
              <a:t> </a:t>
            </a:r>
            <a:endParaRPr lang="en-US" dirty="0"/>
          </a:p>
        </p:txBody>
      </p:sp>
      <p:pic>
        <p:nvPicPr>
          <p:cNvPr id="11" name="Picture 10">
            <a:extLst>
              <a:ext uri="{FF2B5EF4-FFF2-40B4-BE49-F238E27FC236}">
                <a16:creationId xmlns:a16="http://schemas.microsoft.com/office/drawing/2014/main" id="{C1DD81C0-C3E2-4869-A52B-F2C13E876BE4}"/>
              </a:ext>
            </a:extLst>
          </p:cNvPr>
          <p:cNvPicPr>
            <a:picLocks noChangeAspect="1"/>
          </p:cNvPicPr>
          <p:nvPr/>
        </p:nvPicPr>
        <p:blipFill>
          <a:blip r:embed="rId2" cstate="print">
            <a:extLst>
              <a:ext uri="{28A0092B-C50C-407E-A947-70E740481C1C}">
                <a14:useLocalDpi xmlns:a14="http://schemas.microsoft.com/office/drawing/2010/main" val="0"/>
              </a:ext>
            </a:extLst>
          </a:blip>
          <a:srcRect t="6238" b="6238"/>
          <a:stretch/>
        </p:blipFill>
        <p:spPr>
          <a:xfrm>
            <a:off x="796637" y="1039091"/>
            <a:ext cx="10598727" cy="5217973"/>
          </a:xfrm>
          <a:prstGeom prst="rect">
            <a:avLst/>
          </a:prstGeom>
        </p:spPr>
      </p:pic>
      <p:sp>
        <p:nvSpPr>
          <p:cNvPr id="17" name="Title 1">
            <a:extLst>
              <a:ext uri="{FF2B5EF4-FFF2-40B4-BE49-F238E27FC236}">
                <a16:creationId xmlns:a16="http://schemas.microsoft.com/office/drawing/2014/main" id="{74FFB611-FDB5-6309-F25E-2B65EFD01872}"/>
              </a:ext>
            </a:extLst>
          </p:cNvPr>
          <p:cNvSpPr>
            <a:spLocks noGrp="1"/>
          </p:cNvSpPr>
          <p:nvPr>
            <p:ph type="title"/>
          </p:nvPr>
        </p:nvSpPr>
        <p:spPr>
          <a:xfrm>
            <a:off x="1081001" y="336530"/>
            <a:ext cx="7607118" cy="524619"/>
          </a:xfrm>
        </p:spPr>
        <p:txBody>
          <a:bodyPr/>
          <a:lstStyle/>
          <a:p>
            <a:r>
              <a:rPr lang="en-US" dirty="0"/>
              <a:t>Mixed-Use Entertainment</a:t>
            </a:r>
          </a:p>
        </p:txBody>
      </p:sp>
    </p:spTree>
    <p:extLst>
      <p:ext uri="{BB962C8B-B14F-4D97-AF65-F5344CB8AC3E}">
        <p14:creationId xmlns:p14="http://schemas.microsoft.com/office/powerpoint/2010/main" val="3921624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4DFC4E81-CFDF-3CFE-2F35-9204816A6109}"/>
              </a:ext>
            </a:extLst>
          </p:cNvPr>
          <p:cNvPicPr>
            <a:picLocks noChangeAspect="1"/>
          </p:cNvPicPr>
          <p:nvPr/>
        </p:nvPicPr>
        <p:blipFill rotWithShape="1">
          <a:blip r:embed="rId2"/>
          <a:srcRect t="668"/>
          <a:stretch/>
        </p:blipFill>
        <p:spPr>
          <a:xfrm>
            <a:off x="2278723" y="2260395"/>
            <a:ext cx="3166635" cy="2827423"/>
          </a:xfrm>
          <a:prstGeom prst="rect">
            <a:avLst/>
          </a:prstGeom>
        </p:spPr>
      </p:pic>
      <p:sp>
        <p:nvSpPr>
          <p:cNvPr id="20" name="Rectangle 19">
            <a:extLst>
              <a:ext uri="{FF2B5EF4-FFF2-40B4-BE49-F238E27FC236}">
                <a16:creationId xmlns:a16="http://schemas.microsoft.com/office/drawing/2014/main" id="{24D011D0-0552-38AC-4868-3AC086CD5383}"/>
              </a:ext>
            </a:extLst>
          </p:cNvPr>
          <p:cNvSpPr/>
          <p:nvPr/>
        </p:nvSpPr>
        <p:spPr>
          <a:xfrm>
            <a:off x="796637" y="5130070"/>
            <a:ext cx="5618330" cy="125890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a:solidFill>
                <a:prstClr val="white"/>
              </a:solidFill>
              <a:latin typeface="Calibri"/>
            </a:endParaRPr>
          </a:p>
        </p:txBody>
      </p:sp>
      <p:sp>
        <p:nvSpPr>
          <p:cNvPr id="8" name="object 5">
            <a:extLst>
              <a:ext uri="{FF2B5EF4-FFF2-40B4-BE49-F238E27FC236}">
                <a16:creationId xmlns:a16="http://schemas.microsoft.com/office/drawing/2014/main" id="{584D8B1E-8589-24A7-DC4C-E4C3F4784CEE}"/>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sp>
        <p:nvSpPr>
          <p:cNvPr id="9" name="Text Placeholder 8">
            <a:extLst>
              <a:ext uri="{FF2B5EF4-FFF2-40B4-BE49-F238E27FC236}">
                <a16:creationId xmlns:a16="http://schemas.microsoft.com/office/drawing/2014/main" id="{C436857C-7A9D-2919-F44C-9D863A73807E}"/>
              </a:ext>
            </a:extLst>
          </p:cNvPr>
          <p:cNvSpPr>
            <a:spLocks noGrp="1"/>
          </p:cNvSpPr>
          <p:nvPr>
            <p:ph type="body" idx="1"/>
          </p:nvPr>
        </p:nvSpPr>
        <p:spPr>
          <a:xfrm>
            <a:off x="1004455" y="939965"/>
            <a:ext cx="5355391" cy="1248932"/>
          </a:xfrm>
        </p:spPr>
        <p:txBody>
          <a:bodyPr/>
          <a:lstStyle/>
          <a:p>
            <a:pPr algn="l"/>
            <a:r>
              <a:rPr lang="en-US" sz="1364" b="1" dirty="0">
                <a:latin typeface="Aptos" panose="020B0004020202020204" pitchFamily="34" charset="0"/>
              </a:rPr>
              <a:t>Overview:</a:t>
            </a:r>
          </a:p>
          <a:p>
            <a:pPr algn="l"/>
            <a:endParaRPr lang="en-US" sz="409" dirty="0">
              <a:latin typeface="Aptos Display" panose="020B0004020202020204" pitchFamily="34" charset="0"/>
            </a:endParaRPr>
          </a:p>
          <a:p>
            <a:pPr algn="l"/>
            <a:r>
              <a:rPr lang="en-US" sz="1057" dirty="0">
                <a:latin typeface="Aptos Display" panose="020B0004020202020204" pitchFamily="34" charset="0"/>
              </a:rPr>
              <a:t>The objective is to ideate and conceptualize a significant, engaging sculpture at the entrance of the University North Park Entertainment District. This project, seeking collaboration with Norman Arts Council, aims to honor the historical contributions of the Naval Airbase while celebrating the local community. This sculpture honors the WAVES program, which trained female World War II volunteers, including the Naval Air Technical Training Center in Norman, Oklahoma, crucial to aviation training from 1942 until 1959.</a:t>
            </a:r>
          </a:p>
        </p:txBody>
      </p:sp>
      <p:sp>
        <p:nvSpPr>
          <p:cNvPr id="17" name="Title 1">
            <a:extLst>
              <a:ext uri="{FF2B5EF4-FFF2-40B4-BE49-F238E27FC236}">
                <a16:creationId xmlns:a16="http://schemas.microsoft.com/office/drawing/2014/main" id="{DF4DC087-D818-67E9-C622-859349D85880}"/>
              </a:ext>
            </a:extLst>
          </p:cNvPr>
          <p:cNvSpPr>
            <a:spLocks noGrp="1"/>
          </p:cNvSpPr>
          <p:nvPr>
            <p:ph type="title"/>
          </p:nvPr>
        </p:nvSpPr>
        <p:spPr>
          <a:xfrm>
            <a:off x="1081001" y="336530"/>
            <a:ext cx="7607118" cy="524619"/>
          </a:xfrm>
        </p:spPr>
        <p:txBody>
          <a:bodyPr/>
          <a:lstStyle/>
          <a:p>
            <a:r>
              <a:rPr lang="en-US" dirty="0"/>
              <a:t>Public </a:t>
            </a:r>
            <a:r>
              <a:rPr lang="en-US"/>
              <a:t>Art Concept</a:t>
            </a:r>
            <a:endParaRPr lang="en-US" dirty="0"/>
          </a:p>
        </p:txBody>
      </p:sp>
      <p:pic>
        <p:nvPicPr>
          <p:cNvPr id="3" name="Picture 2">
            <a:extLst>
              <a:ext uri="{FF2B5EF4-FFF2-40B4-BE49-F238E27FC236}">
                <a16:creationId xmlns:a16="http://schemas.microsoft.com/office/drawing/2014/main" id="{B8091D7D-0924-CF89-5652-32CE6F58D98C}"/>
              </a:ext>
            </a:extLst>
          </p:cNvPr>
          <p:cNvPicPr>
            <a:picLocks noChangeAspect="1"/>
          </p:cNvPicPr>
          <p:nvPr/>
        </p:nvPicPr>
        <p:blipFill rotWithShape="1">
          <a:blip r:embed="rId3"/>
          <a:srcRect t="8992" r="2595"/>
          <a:stretch/>
        </p:blipFill>
        <p:spPr>
          <a:xfrm>
            <a:off x="6410288" y="1243438"/>
            <a:ext cx="4893481" cy="1527528"/>
          </a:xfrm>
          <a:prstGeom prst="rect">
            <a:avLst/>
          </a:prstGeom>
        </p:spPr>
      </p:pic>
      <p:pic>
        <p:nvPicPr>
          <p:cNvPr id="5" name="Picture 4">
            <a:extLst>
              <a:ext uri="{FF2B5EF4-FFF2-40B4-BE49-F238E27FC236}">
                <a16:creationId xmlns:a16="http://schemas.microsoft.com/office/drawing/2014/main" id="{DA750C32-B09B-CD7D-1584-26DF3F6D245B}"/>
              </a:ext>
            </a:extLst>
          </p:cNvPr>
          <p:cNvPicPr>
            <a:picLocks noChangeAspect="1"/>
          </p:cNvPicPr>
          <p:nvPr/>
        </p:nvPicPr>
        <p:blipFill rotWithShape="1">
          <a:blip r:embed="rId4"/>
          <a:srcRect b="4393"/>
          <a:stretch/>
        </p:blipFill>
        <p:spPr>
          <a:xfrm>
            <a:off x="6414966" y="3058061"/>
            <a:ext cx="3373092" cy="1708038"/>
          </a:xfrm>
          <a:prstGeom prst="rect">
            <a:avLst/>
          </a:prstGeom>
        </p:spPr>
      </p:pic>
      <p:pic>
        <p:nvPicPr>
          <p:cNvPr id="7" name="Picture 6">
            <a:extLst>
              <a:ext uri="{FF2B5EF4-FFF2-40B4-BE49-F238E27FC236}">
                <a16:creationId xmlns:a16="http://schemas.microsoft.com/office/drawing/2014/main" id="{DC59D447-6817-87DC-1EFA-79BBE468AD8A}"/>
              </a:ext>
            </a:extLst>
          </p:cNvPr>
          <p:cNvPicPr>
            <a:picLocks noChangeAspect="1"/>
          </p:cNvPicPr>
          <p:nvPr/>
        </p:nvPicPr>
        <p:blipFill rotWithShape="1">
          <a:blip r:embed="rId5"/>
          <a:srcRect t="4139" b="1644"/>
          <a:stretch/>
        </p:blipFill>
        <p:spPr>
          <a:xfrm>
            <a:off x="9072978" y="4750508"/>
            <a:ext cx="2240591" cy="1628986"/>
          </a:xfrm>
          <a:prstGeom prst="rect">
            <a:avLst/>
          </a:prstGeom>
        </p:spPr>
      </p:pic>
      <p:sp>
        <p:nvSpPr>
          <p:cNvPr id="14" name="Text Placeholder 8">
            <a:extLst>
              <a:ext uri="{FF2B5EF4-FFF2-40B4-BE49-F238E27FC236}">
                <a16:creationId xmlns:a16="http://schemas.microsoft.com/office/drawing/2014/main" id="{7D7FFADE-A743-3275-59DC-60C874A9F718}"/>
              </a:ext>
            </a:extLst>
          </p:cNvPr>
          <p:cNvSpPr txBox="1">
            <a:spLocks/>
          </p:cNvSpPr>
          <p:nvPr/>
        </p:nvSpPr>
        <p:spPr>
          <a:xfrm>
            <a:off x="6470073" y="2820739"/>
            <a:ext cx="3990109" cy="146963"/>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23438"/>
            <a:r>
              <a:rPr lang="en-US" sz="955" b="1" i="1" kern="0" dirty="0">
                <a:solidFill>
                  <a:sysClr val="windowText" lastClr="000000"/>
                </a:solidFill>
                <a:latin typeface="Aptos" panose="020B0004020202020204" pitchFamily="34" charset="0"/>
              </a:rPr>
              <a:t>Concept A </a:t>
            </a:r>
            <a:r>
              <a:rPr lang="en-US" sz="955" i="1" kern="0" dirty="0">
                <a:solidFill>
                  <a:sysClr val="windowText" lastClr="000000"/>
                </a:solidFill>
                <a:latin typeface="Aptos" panose="020B0004020202020204" pitchFamily="34" charset="0"/>
              </a:rPr>
              <a:t>Imagery for “WAVE”</a:t>
            </a:r>
            <a:endParaRPr lang="en-US" sz="1091" i="1" kern="0" dirty="0">
              <a:solidFill>
                <a:sysClr val="windowText" lastClr="000000"/>
              </a:solidFill>
              <a:latin typeface="Aptos" panose="020B0004020202020204" pitchFamily="34" charset="0"/>
            </a:endParaRPr>
          </a:p>
        </p:txBody>
      </p:sp>
      <p:sp>
        <p:nvSpPr>
          <p:cNvPr id="15" name="Text Placeholder 8">
            <a:extLst>
              <a:ext uri="{FF2B5EF4-FFF2-40B4-BE49-F238E27FC236}">
                <a16:creationId xmlns:a16="http://schemas.microsoft.com/office/drawing/2014/main" id="{154EE33D-A647-20B6-00D7-79392F137175}"/>
              </a:ext>
            </a:extLst>
          </p:cNvPr>
          <p:cNvSpPr txBox="1">
            <a:spLocks/>
          </p:cNvSpPr>
          <p:nvPr/>
        </p:nvSpPr>
        <p:spPr>
          <a:xfrm>
            <a:off x="9788059" y="3623260"/>
            <a:ext cx="1243623" cy="587853"/>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23438"/>
            <a:r>
              <a:rPr lang="en-US" sz="955" b="1" i="1" kern="0" dirty="0">
                <a:solidFill>
                  <a:sysClr val="windowText" lastClr="000000"/>
                </a:solidFill>
                <a:latin typeface="Aptos" panose="020B0004020202020204" pitchFamily="34" charset="0"/>
              </a:rPr>
              <a:t>Concept B </a:t>
            </a:r>
            <a:r>
              <a:rPr lang="en-US" sz="955" i="1" kern="0" dirty="0">
                <a:solidFill>
                  <a:sysClr val="windowText" lastClr="000000"/>
                </a:solidFill>
                <a:latin typeface="Aptos" panose="020B0004020202020204" pitchFamily="34" charset="0"/>
              </a:rPr>
              <a:t>Imagery for “Perpetual Propeller” </a:t>
            </a:r>
          </a:p>
          <a:p>
            <a:pPr defTabSz="623438"/>
            <a:r>
              <a:rPr lang="en-US" sz="955" i="1" kern="0" dirty="0">
                <a:solidFill>
                  <a:sysClr val="windowText" lastClr="000000"/>
                </a:solidFill>
                <a:latin typeface="Aptos" panose="020B0004020202020204" pitchFamily="34" charset="0"/>
              </a:rPr>
              <a:t>in collaboration with 25-100 local artists</a:t>
            </a:r>
            <a:endParaRPr lang="en-US" sz="1091" i="1" kern="0" dirty="0">
              <a:solidFill>
                <a:sysClr val="windowText" lastClr="000000"/>
              </a:solidFill>
              <a:latin typeface="Aptos" panose="020B0004020202020204" pitchFamily="34" charset="0"/>
            </a:endParaRPr>
          </a:p>
        </p:txBody>
      </p:sp>
      <p:sp>
        <p:nvSpPr>
          <p:cNvPr id="16" name="Text Placeholder 8">
            <a:extLst>
              <a:ext uri="{FF2B5EF4-FFF2-40B4-BE49-F238E27FC236}">
                <a16:creationId xmlns:a16="http://schemas.microsoft.com/office/drawing/2014/main" id="{F00F3D6D-7F21-DE30-8B8C-C88393F3DAEA}"/>
              </a:ext>
            </a:extLst>
          </p:cNvPr>
          <p:cNvSpPr txBox="1">
            <a:spLocks/>
          </p:cNvSpPr>
          <p:nvPr/>
        </p:nvSpPr>
        <p:spPr>
          <a:xfrm>
            <a:off x="7914409" y="6044668"/>
            <a:ext cx="3990109" cy="293927"/>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23438"/>
            <a:r>
              <a:rPr lang="en-US" sz="955" b="1" i="1" kern="0" dirty="0">
                <a:solidFill>
                  <a:sysClr val="windowText" lastClr="000000"/>
                </a:solidFill>
                <a:latin typeface="Aptos" panose="020B0004020202020204" pitchFamily="34" charset="0"/>
              </a:rPr>
              <a:t>Concept C </a:t>
            </a:r>
            <a:r>
              <a:rPr lang="en-US" sz="955" i="1" kern="0" dirty="0">
                <a:solidFill>
                  <a:sysClr val="windowText" lastClr="000000"/>
                </a:solidFill>
                <a:latin typeface="Aptos" panose="020B0004020202020204" pitchFamily="34" charset="0"/>
              </a:rPr>
              <a:t>Imagery </a:t>
            </a:r>
          </a:p>
          <a:p>
            <a:pPr defTabSz="623438"/>
            <a:r>
              <a:rPr lang="en-US" sz="955" i="1" kern="0" dirty="0">
                <a:solidFill>
                  <a:sysClr val="windowText" lastClr="000000"/>
                </a:solidFill>
                <a:latin typeface="Aptos" panose="020B0004020202020204" pitchFamily="34" charset="0"/>
              </a:rPr>
              <a:t>by Artist Vincent Leroy</a:t>
            </a:r>
            <a:endParaRPr lang="en-US" sz="1091" i="1" kern="0" dirty="0">
              <a:solidFill>
                <a:sysClr val="windowText" lastClr="000000"/>
              </a:solidFill>
              <a:latin typeface="Aptos" panose="020B0004020202020204" pitchFamily="34" charset="0"/>
            </a:endParaRPr>
          </a:p>
        </p:txBody>
      </p:sp>
      <p:sp>
        <p:nvSpPr>
          <p:cNvPr id="19" name="TextBox 18">
            <a:extLst>
              <a:ext uri="{FF2B5EF4-FFF2-40B4-BE49-F238E27FC236}">
                <a16:creationId xmlns:a16="http://schemas.microsoft.com/office/drawing/2014/main" id="{AFAD27BF-4E59-CFEB-20FE-979F9D8955B4}"/>
              </a:ext>
            </a:extLst>
          </p:cNvPr>
          <p:cNvSpPr txBox="1"/>
          <p:nvPr/>
        </p:nvSpPr>
        <p:spPr>
          <a:xfrm>
            <a:off x="6426200" y="935182"/>
            <a:ext cx="5303576" cy="302262"/>
          </a:xfrm>
          <a:prstGeom prst="rect">
            <a:avLst/>
          </a:prstGeom>
          <a:noFill/>
        </p:spPr>
        <p:txBody>
          <a:bodyPr wrap="square">
            <a:spAutoFit/>
          </a:bodyPr>
          <a:lstStyle/>
          <a:p>
            <a:pPr defTabSz="623438"/>
            <a:r>
              <a:rPr lang="en-US" sz="1364" b="1" kern="0" dirty="0">
                <a:solidFill>
                  <a:sysClr val="windowText" lastClr="000000"/>
                </a:solidFill>
                <a:latin typeface="Aptos" panose="020B0004020202020204" pitchFamily="34" charset="0"/>
              </a:rPr>
              <a:t>Proposed Concept Imagery</a:t>
            </a:r>
            <a:r>
              <a:rPr lang="en-US" sz="1227" b="1" kern="0" dirty="0">
                <a:solidFill>
                  <a:sysClr val="windowText" lastClr="000000"/>
                </a:solidFill>
                <a:latin typeface="Aptos" panose="020B0004020202020204" pitchFamily="34" charset="0"/>
              </a:rPr>
              <a:t>:</a:t>
            </a:r>
          </a:p>
        </p:txBody>
      </p:sp>
      <p:sp>
        <p:nvSpPr>
          <p:cNvPr id="11" name="TextBox 10">
            <a:extLst>
              <a:ext uri="{FF2B5EF4-FFF2-40B4-BE49-F238E27FC236}">
                <a16:creationId xmlns:a16="http://schemas.microsoft.com/office/drawing/2014/main" id="{541C52D4-2D5B-B093-D940-F921B7B1D706}"/>
              </a:ext>
            </a:extLst>
          </p:cNvPr>
          <p:cNvSpPr txBox="1"/>
          <p:nvPr/>
        </p:nvSpPr>
        <p:spPr>
          <a:xfrm>
            <a:off x="1040475" y="5234400"/>
            <a:ext cx="3859156" cy="302262"/>
          </a:xfrm>
          <a:prstGeom prst="rect">
            <a:avLst/>
          </a:prstGeom>
          <a:noFill/>
        </p:spPr>
        <p:txBody>
          <a:bodyPr wrap="square">
            <a:spAutoFit/>
          </a:bodyPr>
          <a:lstStyle/>
          <a:p>
            <a:pPr defTabSz="623438"/>
            <a:r>
              <a:rPr lang="en-US" sz="1364" b="1" kern="0" dirty="0">
                <a:solidFill>
                  <a:prstClr val="white"/>
                </a:solidFill>
                <a:latin typeface="Aptos Display" panose="020B0004020202020204" pitchFamily="34" charset="0"/>
              </a:rPr>
              <a:t>Objective:</a:t>
            </a:r>
          </a:p>
        </p:txBody>
      </p:sp>
      <p:sp>
        <p:nvSpPr>
          <p:cNvPr id="12" name="TextBox 11">
            <a:extLst>
              <a:ext uri="{FF2B5EF4-FFF2-40B4-BE49-F238E27FC236}">
                <a16:creationId xmlns:a16="http://schemas.microsoft.com/office/drawing/2014/main" id="{AC1411B1-8F19-47EB-389F-84CF969AA2F8}"/>
              </a:ext>
            </a:extLst>
          </p:cNvPr>
          <p:cNvSpPr txBox="1"/>
          <p:nvPr/>
        </p:nvSpPr>
        <p:spPr>
          <a:xfrm>
            <a:off x="954013" y="2196360"/>
            <a:ext cx="5303576" cy="302262"/>
          </a:xfrm>
          <a:prstGeom prst="rect">
            <a:avLst/>
          </a:prstGeom>
          <a:noFill/>
        </p:spPr>
        <p:txBody>
          <a:bodyPr wrap="square">
            <a:spAutoFit/>
          </a:bodyPr>
          <a:lstStyle/>
          <a:p>
            <a:pPr defTabSz="623438"/>
            <a:r>
              <a:rPr lang="en-US" sz="1364" b="1" kern="0" dirty="0">
                <a:solidFill>
                  <a:sysClr val="windowText" lastClr="000000"/>
                </a:solidFill>
                <a:latin typeface="Aptos" panose="020B0004020202020204" pitchFamily="34" charset="0"/>
              </a:rPr>
              <a:t>Location:</a:t>
            </a:r>
            <a:endParaRPr lang="en-US" sz="1227" b="1" kern="0" dirty="0">
              <a:solidFill>
                <a:sysClr val="windowText" lastClr="000000"/>
              </a:solidFill>
              <a:latin typeface="Aptos" panose="020B0004020202020204" pitchFamily="34" charset="0"/>
            </a:endParaRPr>
          </a:p>
        </p:txBody>
      </p:sp>
      <p:pic>
        <p:nvPicPr>
          <p:cNvPr id="26" name="Picture 25">
            <a:extLst>
              <a:ext uri="{FF2B5EF4-FFF2-40B4-BE49-F238E27FC236}">
                <a16:creationId xmlns:a16="http://schemas.microsoft.com/office/drawing/2014/main" id="{6B7195F1-9A2C-407E-5138-C0BCFEB4443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967519" y="2050923"/>
            <a:ext cx="448084" cy="442653"/>
          </a:xfrm>
          <a:prstGeom prst="rect">
            <a:avLst/>
          </a:prstGeom>
        </p:spPr>
      </p:pic>
      <p:grpSp>
        <p:nvGrpSpPr>
          <p:cNvPr id="4" name="Group 3">
            <a:extLst>
              <a:ext uri="{FF2B5EF4-FFF2-40B4-BE49-F238E27FC236}">
                <a16:creationId xmlns:a16="http://schemas.microsoft.com/office/drawing/2014/main" id="{4E354ADD-9B86-FEB0-F90A-9FF90A7D1897}"/>
              </a:ext>
            </a:extLst>
          </p:cNvPr>
          <p:cNvGrpSpPr/>
          <p:nvPr/>
        </p:nvGrpSpPr>
        <p:grpSpPr>
          <a:xfrm>
            <a:off x="1040474" y="5451786"/>
            <a:ext cx="8434369" cy="941118"/>
            <a:chOff x="357629" y="7843252"/>
            <a:chExt cx="12370408" cy="1380307"/>
          </a:xfrm>
        </p:grpSpPr>
        <p:pic>
          <p:nvPicPr>
            <p:cNvPr id="22" name="Picture 21" descr="A green tick in a square&#10;&#10;Description automatically generated">
              <a:extLst>
                <a:ext uri="{FF2B5EF4-FFF2-40B4-BE49-F238E27FC236}">
                  <a16:creationId xmlns:a16="http://schemas.microsoft.com/office/drawing/2014/main" id="{C034D9EB-2811-4583-919D-3B3629D8D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751" y="7848600"/>
              <a:ext cx="766541" cy="763101"/>
            </a:xfrm>
            <a:prstGeom prst="rect">
              <a:avLst/>
            </a:prstGeom>
          </p:spPr>
        </p:pic>
        <p:pic>
          <p:nvPicPr>
            <p:cNvPr id="23" name="Picture 22" descr="A green tick in a square&#10;&#10;Description automatically generated">
              <a:extLst>
                <a:ext uri="{FF2B5EF4-FFF2-40B4-BE49-F238E27FC236}">
                  <a16:creationId xmlns:a16="http://schemas.microsoft.com/office/drawing/2014/main" id="{28EA0E8C-811E-6923-A142-179752B5B1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629" y="8255787"/>
              <a:ext cx="766541" cy="763101"/>
            </a:xfrm>
            <a:prstGeom prst="rect">
              <a:avLst/>
            </a:prstGeom>
          </p:spPr>
        </p:pic>
        <p:pic>
          <p:nvPicPr>
            <p:cNvPr id="24" name="Picture 23" descr="A green tick in a square&#10;&#10;Description automatically generated">
              <a:extLst>
                <a:ext uri="{FF2B5EF4-FFF2-40B4-BE49-F238E27FC236}">
                  <a16:creationId xmlns:a16="http://schemas.microsoft.com/office/drawing/2014/main" id="{D39461CD-A541-BDA1-A9F3-EEBD84DF56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75307" y="8247700"/>
              <a:ext cx="766541" cy="763101"/>
            </a:xfrm>
            <a:prstGeom prst="rect">
              <a:avLst/>
            </a:prstGeom>
          </p:spPr>
        </p:pic>
        <p:pic>
          <p:nvPicPr>
            <p:cNvPr id="25" name="Picture 24" descr="A green tick in a square&#10;&#10;Description automatically generated">
              <a:extLst>
                <a:ext uri="{FF2B5EF4-FFF2-40B4-BE49-F238E27FC236}">
                  <a16:creationId xmlns:a16="http://schemas.microsoft.com/office/drawing/2014/main" id="{01599D61-D353-ECE1-3719-33B294B80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967" y="7843252"/>
              <a:ext cx="766541" cy="763101"/>
            </a:xfrm>
            <a:prstGeom prst="rect">
              <a:avLst/>
            </a:prstGeom>
          </p:spPr>
        </p:pic>
        <p:sp>
          <p:nvSpPr>
            <p:cNvPr id="2" name="Text Placeholder 8">
              <a:extLst>
                <a:ext uri="{FF2B5EF4-FFF2-40B4-BE49-F238E27FC236}">
                  <a16:creationId xmlns:a16="http://schemas.microsoft.com/office/drawing/2014/main" id="{00DA2D63-B5EB-3FDD-7637-5EC592D81A4B}"/>
                </a:ext>
              </a:extLst>
            </p:cNvPr>
            <p:cNvSpPr txBox="1">
              <a:spLocks/>
            </p:cNvSpPr>
            <p:nvPr/>
          </p:nvSpPr>
          <p:spPr>
            <a:xfrm>
              <a:off x="1060765" y="8120902"/>
              <a:ext cx="6813240" cy="769647"/>
            </a:xfrm>
            <a:prstGeom prst="rect">
              <a:avLst/>
            </a:prstGeom>
          </p:spPr>
          <p:txBody>
            <a:bodyPr wrap="square" lIns="0" tIns="0" rIns="0" bIns="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623438"/>
              <a:r>
                <a:rPr lang="en-US" sz="1091" b="1" kern="0" dirty="0">
                  <a:solidFill>
                    <a:prstClr val="white"/>
                  </a:solidFill>
                  <a:latin typeface="Aptos SemiBold" panose="020F0502020204030204" pitchFamily="34" charset="0"/>
                </a:rPr>
                <a:t>Historical Landmark</a:t>
              </a:r>
            </a:p>
            <a:p>
              <a:pPr defTabSz="623438"/>
              <a:endParaRPr lang="en-US" sz="614" b="1" kern="0" dirty="0">
                <a:solidFill>
                  <a:prstClr val="white"/>
                </a:solidFill>
                <a:latin typeface="Aptos SemiBold" panose="020F0502020204030204" pitchFamily="34" charset="0"/>
              </a:endParaRPr>
            </a:p>
            <a:p>
              <a:pPr defTabSz="623438"/>
              <a:r>
                <a:rPr lang="en-US" sz="1091" b="1" kern="0" dirty="0">
                  <a:solidFill>
                    <a:prstClr val="white"/>
                  </a:solidFill>
                  <a:latin typeface="Aptos SemiBold" panose="020F0502020204030204" pitchFamily="34" charset="0"/>
                </a:rPr>
                <a:t>Memoriam to Naval Air Base</a:t>
              </a:r>
            </a:p>
            <a:p>
              <a:pPr defTabSz="623438"/>
              <a:endParaRPr lang="en-US" sz="614" b="1" kern="0" dirty="0">
                <a:solidFill>
                  <a:prstClr val="white"/>
                </a:solidFill>
                <a:latin typeface="Aptos SemiBold" panose="020F0502020204030204" pitchFamily="34" charset="0"/>
              </a:endParaRPr>
            </a:p>
          </p:txBody>
        </p:sp>
        <p:sp>
          <p:nvSpPr>
            <p:cNvPr id="29" name="TextBox 28">
              <a:extLst>
                <a:ext uri="{FF2B5EF4-FFF2-40B4-BE49-F238E27FC236}">
                  <a16:creationId xmlns:a16="http://schemas.microsoft.com/office/drawing/2014/main" id="{6C51DEA5-6913-6F29-0F4C-E56C56DD2C54}"/>
                </a:ext>
              </a:extLst>
            </p:cNvPr>
            <p:cNvSpPr txBox="1"/>
            <p:nvPr/>
          </p:nvSpPr>
          <p:spPr>
            <a:xfrm>
              <a:off x="4546058" y="8072287"/>
              <a:ext cx="8181979" cy="1151272"/>
            </a:xfrm>
            <a:prstGeom prst="rect">
              <a:avLst/>
            </a:prstGeom>
            <a:noFill/>
          </p:spPr>
          <p:txBody>
            <a:bodyPr wrap="square">
              <a:spAutoFit/>
            </a:bodyPr>
            <a:lstStyle/>
            <a:p>
              <a:pPr defTabSz="623438"/>
              <a:r>
                <a:rPr lang="en-US" sz="1091" b="1" kern="0" dirty="0">
                  <a:solidFill>
                    <a:prstClr val="white"/>
                  </a:solidFill>
                  <a:latin typeface="Aptos SemiBold" panose="020F0502020204030204" pitchFamily="34" charset="0"/>
                </a:rPr>
                <a:t>Local Artist Involvement</a:t>
              </a:r>
            </a:p>
            <a:p>
              <a:pPr defTabSz="623438"/>
              <a:endParaRPr lang="en-US" sz="614" b="1" kern="0" dirty="0">
                <a:solidFill>
                  <a:prstClr val="white"/>
                </a:solidFill>
                <a:latin typeface="Aptos SemiBold" panose="020F0502020204030204" pitchFamily="34" charset="0"/>
              </a:endParaRPr>
            </a:p>
            <a:p>
              <a:pPr defTabSz="623438"/>
              <a:r>
                <a:rPr lang="en-US" sz="1091" b="1" kern="0" dirty="0">
                  <a:solidFill>
                    <a:prstClr val="white"/>
                  </a:solidFill>
                  <a:latin typeface="Aptos SemiBold" panose="020F0502020204030204" pitchFamily="34" charset="0"/>
                </a:rPr>
                <a:t>Connection to University of Oklahoma</a:t>
              </a:r>
            </a:p>
            <a:p>
              <a:pPr defTabSz="623438"/>
              <a:endParaRPr lang="en-US" sz="1091" b="1" kern="0" dirty="0">
                <a:solidFill>
                  <a:prstClr val="white"/>
                </a:solidFill>
                <a:latin typeface="Aptos SemiBold" panose="020F0502020204030204" pitchFamily="34" charset="0"/>
              </a:endParaRPr>
            </a:p>
            <a:p>
              <a:pPr defTabSz="623438"/>
              <a:endParaRPr lang="en-US" sz="614" b="1" kern="0" dirty="0">
                <a:solidFill>
                  <a:prstClr val="white"/>
                </a:solidFill>
                <a:latin typeface="Aptos SemiBold" panose="020F0502020204030204" pitchFamily="34" charset="0"/>
              </a:endParaRPr>
            </a:p>
          </p:txBody>
        </p:sp>
      </p:grpSp>
    </p:spTree>
    <p:extLst>
      <p:ext uri="{BB962C8B-B14F-4D97-AF65-F5344CB8AC3E}">
        <p14:creationId xmlns:p14="http://schemas.microsoft.com/office/powerpoint/2010/main" val="32754919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a:xfrm>
            <a:off x="1099704" y="431223"/>
            <a:ext cx="9100705" cy="524631"/>
          </a:xfrm>
        </p:spPr>
        <p:txBody>
          <a:bodyPr/>
          <a:lstStyle/>
          <a:p>
            <a:r>
              <a:rPr lang="en-US" dirty="0"/>
              <a:t>Storm Water Engineering, L.I.D., B.M.P</a:t>
            </a:r>
          </a:p>
        </p:txBody>
      </p:sp>
      <p:pic>
        <p:nvPicPr>
          <p:cNvPr id="3" name="Picture 2">
            <a:extLst>
              <a:ext uri="{FF2B5EF4-FFF2-40B4-BE49-F238E27FC236}">
                <a16:creationId xmlns:a16="http://schemas.microsoft.com/office/drawing/2014/main" id="{9496CE2A-6B1B-20D8-3598-89C53C98B6CE}"/>
              </a:ext>
            </a:extLst>
          </p:cNvPr>
          <p:cNvPicPr>
            <a:picLocks noChangeAspect="1"/>
          </p:cNvPicPr>
          <p:nvPr/>
        </p:nvPicPr>
        <p:blipFill>
          <a:blip r:embed="rId2"/>
          <a:stretch>
            <a:fillRect/>
          </a:stretch>
        </p:blipFill>
        <p:spPr>
          <a:xfrm>
            <a:off x="1186296" y="956988"/>
            <a:ext cx="9819409" cy="543016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29AFDAF-4625-A240-66EE-467A33EEA0E8}"/>
              </a:ext>
            </a:extLst>
          </p:cNvPr>
          <p:cNvPicPr>
            <a:picLocks noChangeAspect="1"/>
          </p:cNvPicPr>
          <p:nvPr/>
        </p:nvPicPr>
        <p:blipFill>
          <a:blip r:embed="rId3"/>
          <a:stretch>
            <a:fillRect/>
          </a:stretch>
        </p:blipFill>
        <p:spPr>
          <a:xfrm>
            <a:off x="9767114" y="1402773"/>
            <a:ext cx="1558636" cy="1087640"/>
          </a:xfrm>
          <a:prstGeom prst="rect">
            <a:avLst/>
          </a:prstGeom>
          <a:ln>
            <a:solidFill>
              <a:schemeClr val="tx1"/>
            </a:solidFill>
          </a:ln>
        </p:spPr>
      </p:pic>
    </p:spTree>
    <p:extLst>
      <p:ext uri="{BB962C8B-B14F-4D97-AF65-F5344CB8AC3E}">
        <p14:creationId xmlns:p14="http://schemas.microsoft.com/office/powerpoint/2010/main" val="3400842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ctrTitle"/>
          </p:nvPr>
        </p:nvSpPr>
        <p:spPr>
          <a:xfrm>
            <a:off x="914400" y="1905001"/>
            <a:ext cx="10058400" cy="2595033"/>
          </a:xfrm>
        </p:spPr>
        <p:txBody>
          <a:bodyPr/>
          <a:lstStyle/>
          <a:p>
            <a:pPr>
              <a:defRPr/>
            </a:pPr>
            <a:endParaRPr lang="en-US" altLang="en-US" smtClean="0"/>
          </a:p>
        </p:txBody>
      </p:sp>
      <p:graphicFrame>
        <p:nvGraphicFramePr>
          <p:cNvPr id="29699" name="Object 3"/>
          <p:cNvGraphicFramePr>
            <a:graphicFrameLocks noGrp="1" noChangeAspect="1"/>
          </p:cNvGraphicFramePr>
          <p:nvPr>
            <p:ph idx="4294967295"/>
            <p:extLst>
              <p:ext uri="{D42A27DB-BD31-4B8C-83A1-F6EECF244321}">
                <p14:modId xmlns:p14="http://schemas.microsoft.com/office/powerpoint/2010/main" val="229322770"/>
              </p:ext>
            </p:extLst>
          </p:nvPr>
        </p:nvGraphicFramePr>
        <p:xfrm>
          <a:off x="0" y="211823"/>
          <a:ext cx="11176000" cy="5897033"/>
        </p:xfrm>
        <a:graphic>
          <a:graphicData uri="http://schemas.openxmlformats.org/presentationml/2006/ole">
            <mc:AlternateContent xmlns:mc="http://schemas.openxmlformats.org/markup-compatibility/2006">
              <mc:Choice xmlns:v="urn:schemas-microsoft-com:vml" Requires="v">
                <p:oleObj spid="_x0000_s1031" name="Acrobat Document" r:id="rId3" imgW="7542857" imgH="5830114" progId="AcroExch.Document.7">
                  <p:embed/>
                </p:oleObj>
              </mc:Choice>
              <mc:Fallback>
                <p:oleObj name="Acrobat Document" r:id="rId3" imgW="7542857" imgH="5830114" progId="AcroExch.Document.7">
                  <p:embed/>
                  <p:pic>
                    <p:nvPicPr>
                      <p:cNvPr id="2969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1823"/>
                        <a:ext cx="11176000" cy="5897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585519" y="654341"/>
            <a:ext cx="8179266" cy="523220"/>
          </a:xfrm>
          <a:prstGeom prst="rect">
            <a:avLst/>
          </a:prstGeom>
          <a:noFill/>
        </p:spPr>
        <p:txBody>
          <a:bodyPr wrap="square" rtlCol="0">
            <a:spAutoFit/>
          </a:bodyPr>
          <a:lstStyle/>
          <a:p>
            <a:r>
              <a:rPr lang="en-US" sz="2800" dirty="0" smtClean="0"/>
              <a:t>CIRCA 2006-2017 UNTIL NOW: THE “SOUTH HALF”</a:t>
            </a:r>
            <a:endParaRPr lang="en-US" sz="2800" dirty="0"/>
          </a:p>
        </p:txBody>
      </p:sp>
    </p:spTree>
    <p:extLst>
      <p:ext uri="{BB962C8B-B14F-4D97-AF65-F5344CB8AC3E}">
        <p14:creationId xmlns:p14="http://schemas.microsoft.com/office/powerpoint/2010/main" val="2775376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p:txBody>
          <a:bodyPr/>
          <a:lstStyle/>
          <a:p>
            <a:r>
              <a:rPr lang="en-US" dirty="0"/>
              <a:t>Traffic Engineering</a:t>
            </a:r>
          </a:p>
        </p:txBody>
      </p:sp>
      <p:pic>
        <p:nvPicPr>
          <p:cNvPr id="4" name="Picture 3">
            <a:extLst>
              <a:ext uri="{FF2B5EF4-FFF2-40B4-BE49-F238E27FC236}">
                <a16:creationId xmlns:a16="http://schemas.microsoft.com/office/drawing/2014/main" id="{1B7F493A-21BB-4FA8-45FF-922A07DD9F21}"/>
              </a:ext>
            </a:extLst>
          </p:cNvPr>
          <p:cNvPicPr>
            <a:picLocks noChangeAspect="1"/>
          </p:cNvPicPr>
          <p:nvPr/>
        </p:nvPicPr>
        <p:blipFill>
          <a:blip r:embed="rId2"/>
          <a:stretch>
            <a:fillRect/>
          </a:stretch>
        </p:blipFill>
        <p:spPr>
          <a:xfrm>
            <a:off x="891309" y="1350818"/>
            <a:ext cx="10409382" cy="4893469"/>
          </a:xfrm>
          <a:prstGeom prst="rect">
            <a:avLst/>
          </a:prstGeom>
          <a:ln>
            <a:no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3B3A7117-3C21-1469-BB88-61B0188FC991}"/>
              </a:ext>
            </a:extLst>
          </p:cNvPr>
          <p:cNvSpPr/>
          <p:nvPr/>
        </p:nvSpPr>
        <p:spPr>
          <a:xfrm>
            <a:off x="10304318" y="2961409"/>
            <a:ext cx="779318" cy="571500"/>
          </a:xfrm>
          <a:prstGeom prst="roundRect">
            <a:avLst/>
          </a:prstGeom>
          <a:noFill/>
          <a:ln w="762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Aptos" panose="020B0004020202020204" pitchFamily="34" charset="0"/>
            </a:endParaRPr>
          </a:p>
        </p:txBody>
      </p:sp>
      <p:sp>
        <p:nvSpPr>
          <p:cNvPr id="6" name="Rectangle: Rounded Corners 5">
            <a:extLst>
              <a:ext uri="{FF2B5EF4-FFF2-40B4-BE49-F238E27FC236}">
                <a16:creationId xmlns:a16="http://schemas.microsoft.com/office/drawing/2014/main" id="{1188CCB9-CDA6-FA44-BAEB-0115B2221327}"/>
              </a:ext>
            </a:extLst>
          </p:cNvPr>
          <p:cNvSpPr/>
          <p:nvPr/>
        </p:nvSpPr>
        <p:spPr>
          <a:xfrm>
            <a:off x="5576455" y="2493818"/>
            <a:ext cx="1091045" cy="2182091"/>
          </a:xfrm>
          <a:prstGeom prst="roundRect">
            <a:avLst/>
          </a:prstGeom>
          <a:noFill/>
          <a:ln w="762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Aptos" panose="020B0004020202020204" pitchFamily="34" charset="0"/>
            </a:endParaRPr>
          </a:p>
        </p:txBody>
      </p:sp>
      <p:sp>
        <p:nvSpPr>
          <p:cNvPr id="7" name="Rectangle: Rounded Corners 6">
            <a:extLst>
              <a:ext uri="{FF2B5EF4-FFF2-40B4-BE49-F238E27FC236}">
                <a16:creationId xmlns:a16="http://schemas.microsoft.com/office/drawing/2014/main" id="{A6749EE1-9DB0-EB54-8388-67DA3DD1769B}"/>
              </a:ext>
            </a:extLst>
          </p:cNvPr>
          <p:cNvSpPr/>
          <p:nvPr/>
        </p:nvSpPr>
        <p:spPr>
          <a:xfrm>
            <a:off x="5680364" y="5669129"/>
            <a:ext cx="966647" cy="571500"/>
          </a:xfrm>
          <a:prstGeom prst="roundRect">
            <a:avLst/>
          </a:prstGeom>
          <a:noFill/>
          <a:ln w="762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Aptos" panose="020B0004020202020204" pitchFamily="34" charset="0"/>
            </a:endParaRPr>
          </a:p>
        </p:txBody>
      </p:sp>
      <p:sp>
        <p:nvSpPr>
          <p:cNvPr id="8" name="Rectangle: Rounded Corners 7">
            <a:extLst>
              <a:ext uri="{FF2B5EF4-FFF2-40B4-BE49-F238E27FC236}">
                <a16:creationId xmlns:a16="http://schemas.microsoft.com/office/drawing/2014/main" id="{6EB48A62-DAA1-A64C-5E96-46BCBCEC48C3}"/>
              </a:ext>
            </a:extLst>
          </p:cNvPr>
          <p:cNvSpPr/>
          <p:nvPr/>
        </p:nvSpPr>
        <p:spPr>
          <a:xfrm>
            <a:off x="930824" y="1558637"/>
            <a:ext cx="1164676" cy="4110492"/>
          </a:xfrm>
          <a:prstGeom prst="roundRect">
            <a:avLst/>
          </a:prstGeom>
          <a:noFill/>
          <a:ln w="7620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Aptos" panose="020B0004020202020204" pitchFamily="34" charset="0"/>
            </a:endParaRPr>
          </a:p>
        </p:txBody>
      </p:sp>
      <p:sp>
        <p:nvSpPr>
          <p:cNvPr id="9" name="TextBox 8">
            <a:extLst>
              <a:ext uri="{FF2B5EF4-FFF2-40B4-BE49-F238E27FC236}">
                <a16:creationId xmlns:a16="http://schemas.microsoft.com/office/drawing/2014/main" id="{EBFD93F4-C3AA-7305-43FE-283AC47183C8}"/>
              </a:ext>
            </a:extLst>
          </p:cNvPr>
          <p:cNvSpPr txBox="1"/>
          <p:nvPr/>
        </p:nvSpPr>
        <p:spPr>
          <a:xfrm>
            <a:off x="5602432" y="5360162"/>
            <a:ext cx="1039091" cy="281167"/>
          </a:xfrm>
          <a:prstGeom prst="rect">
            <a:avLst/>
          </a:prstGeom>
          <a:noFill/>
        </p:spPr>
        <p:txBody>
          <a:bodyPr wrap="square" rtlCol="0">
            <a:spAutoFit/>
          </a:bodyPr>
          <a:lstStyle/>
          <a:p>
            <a:pPr defTabSz="623438"/>
            <a:r>
              <a:rPr lang="en-US" sz="1227"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Traffic light</a:t>
            </a:r>
          </a:p>
        </p:txBody>
      </p:sp>
      <p:sp>
        <p:nvSpPr>
          <p:cNvPr id="10" name="TextBox 9">
            <a:extLst>
              <a:ext uri="{FF2B5EF4-FFF2-40B4-BE49-F238E27FC236}">
                <a16:creationId xmlns:a16="http://schemas.microsoft.com/office/drawing/2014/main" id="{9FC886E0-D1E2-1CE1-AE47-9230C2A8B483}"/>
              </a:ext>
            </a:extLst>
          </p:cNvPr>
          <p:cNvSpPr txBox="1"/>
          <p:nvPr/>
        </p:nvSpPr>
        <p:spPr>
          <a:xfrm>
            <a:off x="10172602" y="2709592"/>
            <a:ext cx="1039091" cy="281167"/>
          </a:xfrm>
          <a:prstGeom prst="rect">
            <a:avLst/>
          </a:prstGeom>
          <a:noFill/>
        </p:spPr>
        <p:txBody>
          <a:bodyPr wrap="square" rtlCol="0">
            <a:spAutoFit/>
          </a:bodyPr>
          <a:lstStyle/>
          <a:p>
            <a:pPr algn="ctr" defTabSz="623438"/>
            <a:r>
              <a:rPr lang="en-US" sz="1227"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Turn lanes</a:t>
            </a:r>
          </a:p>
        </p:txBody>
      </p:sp>
      <p:sp>
        <p:nvSpPr>
          <p:cNvPr id="11" name="TextBox 10">
            <a:extLst>
              <a:ext uri="{FF2B5EF4-FFF2-40B4-BE49-F238E27FC236}">
                <a16:creationId xmlns:a16="http://schemas.microsoft.com/office/drawing/2014/main" id="{4A243A95-FD87-3D22-8271-4CCCC611DDAA}"/>
              </a:ext>
            </a:extLst>
          </p:cNvPr>
          <p:cNvSpPr txBox="1"/>
          <p:nvPr/>
        </p:nvSpPr>
        <p:spPr>
          <a:xfrm>
            <a:off x="5623287" y="2015546"/>
            <a:ext cx="1039091" cy="470000"/>
          </a:xfrm>
          <a:prstGeom prst="rect">
            <a:avLst/>
          </a:prstGeom>
          <a:noFill/>
        </p:spPr>
        <p:txBody>
          <a:bodyPr wrap="square" rtlCol="0">
            <a:spAutoFit/>
          </a:bodyPr>
          <a:lstStyle/>
          <a:p>
            <a:pPr algn="ctr" defTabSz="623438"/>
            <a:r>
              <a:rPr lang="en-US" sz="1227"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Turn lanes</a:t>
            </a:r>
          </a:p>
          <a:p>
            <a:pPr algn="ctr" defTabSz="623438"/>
            <a:r>
              <a:rPr lang="en-US" sz="1227"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Traffic light</a:t>
            </a:r>
          </a:p>
        </p:txBody>
      </p:sp>
      <p:pic>
        <p:nvPicPr>
          <p:cNvPr id="12" name="Picture 2">
            <a:extLst>
              <a:ext uri="{FF2B5EF4-FFF2-40B4-BE49-F238E27FC236}">
                <a16:creationId xmlns:a16="http://schemas.microsoft.com/office/drawing/2014/main" id="{D4699621-A67D-4138-2F27-812A367CCD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3756" y="5888800"/>
            <a:ext cx="292244" cy="3415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31F3CAF8-AD96-C8DF-538F-FC455D7633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3756" y="3948546"/>
            <a:ext cx="292244" cy="3415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CBB547-71E1-E2B5-9474-483251511F36}"/>
              </a:ext>
            </a:extLst>
          </p:cNvPr>
          <p:cNvSpPr txBox="1"/>
          <p:nvPr/>
        </p:nvSpPr>
        <p:spPr>
          <a:xfrm>
            <a:off x="1056409" y="1306819"/>
            <a:ext cx="1039091" cy="281167"/>
          </a:xfrm>
          <a:prstGeom prst="rect">
            <a:avLst/>
          </a:prstGeom>
          <a:noFill/>
        </p:spPr>
        <p:txBody>
          <a:bodyPr wrap="square" rtlCol="0">
            <a:spAutoFit/>
          </a:bodyPr>
          <a:lstStyle/>
          <a:p>
            <a:pPr defTabSz="623438"/>
            <a:r>
              <a:rPr lang="en-US" sz="1227"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Turn lanes</a:t>
            </a:r>
          </a:p>
        </p:txBody>
      </p:sp>
      <p:pic>
        <p:nvPicPr>
          <p:cNvPr id="15" name="Picture 14">
            <a:extLst>
              <a:ext uri="{FF2B5EF4-FFF2-40B4-BE49-F238E27FC236}">
                <a16:creationId xmlns:a16="http://schemas.microsoft.com/office/drawing/2014/main" id="{FC95C136-5BC1-A52E-1063-D9BE10D0CC12}"/>
              </a:ext>
            </a:extLst>
          </p:cNvPr>
          <p:cNvPicPr>
            <a:picLocks noChangeAspect="1"/>
          </p:cNvPicPr>
          <p:nvPr/>
        </p:nvPicPr>
        <p:blipFill>
          <a:blip r:embed="rId4"/>
          <a:stretch>
            <a:fillRect/>
          </a:stretch>
        </p:blipFill>
        <p:spPr>
          <a:xfrm>
            <a:off x="10555131" y="1350818"/>
            <a:ext cx="761659" cy="290319"/>
          </a:xfrm>
          <a:prstGeom prst="rect">
            <a:avLst/>
          </a:prstGeom>
        </p:spPr>
      </p:pic>
      <p:sp>
        <p:nvSpPr>
          <p:cNvPr id="3" name="TextBox 2">
            <a:extLst>
              <a:ext uri="{FF2B5EF4-FFF2-40B4-BE49-F238E27FC236}">
                <a16:creationId xmlns:a16="http://schemas.microsoft.com/office/drawing/2014/main" id="{573BCF23-5968-9A45-6AAA-AFA2632129C2}"/>
              </a:ext>
            </a:extLst>
          </p:cNvPr>
          <p:cNvSpPr txBox="1"/>
          <p:nvPr/>
        </p:nvSpPr>
        <p:spPr>
          <a:xfrm>
            <a:off x="875211" y="962727"/>
            <a:ext cx="10373783" cy="847540"/>
          </a:xfrm>
          <a:prstGeom prst="rect">
            <a:avLst/>
          </a:prstGeom>
          <a:noFill/>
        </p:spPr>
        <p:txBody>
          <a:bodyPr wrap="square">
            <a:spAutoFit/>
          </a:bodyPr>
          <a:lstStyle/>
          <a:p>
            <a:pPr defTabSz="623438"/>
            <a:r>
              <a:rPr lang="en-US" sz="1636"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STAFF: “No traffic operational issues are anticipated due to development assuming improvements are in place…</a:t>
            </a:r>
            <a:r>
              <a:rPr lang="en-US" sz="1636"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rPr>
              <a:t>”</a:t>
            </a:r>
          </a:p>
          <a:p>
            <a:pPr defTabSz="623438"/>
            <a:endParaRPr lang="en-US" sz="1636" b="1"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p:txBody>
      </p:sp>
    </p:spTree>
    <p:extLst>
      <p:ext uri="{BB962C8B-B14F-4D97-AF65-F5344CB8AC3E}">
        <p14:creationId xmlns:p14="http://schemas.microsoft.com/office/powerpoint/2010/main" val="21335794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p:txBody>
          <a:bodyPr/>
          <a:lstStyle/>
          <a:p>
            <a:r>
              <a:rPr lang="en-US" dirty="0"/>
              <a:t>PUD Development Areas - Uses</a:t>
            </a:r>
          </a:p>
        </p:txBody>
      </p:sp>
      <p:pic>
        <p:nvPicPr>
          <p:cNvPr id="3" name="Picture 2">
            <a:extLst>
              <a:ext uri="{FF2B5EF4-FFF2-40B4-BE49-F238E27FC236}">
                <a16:creationId xmlns:a16="http://schemas.microsoft.com/office/drawing/2014/main" id="{D6798809-D16B-3250-8C1F-81C08593090B}"/>
              </a:ext>
            </a:extLst>
          </p:cNvPr>
          <p:cNvPicPr>
            <a:picLocks noChangeAspect="1"/>
          </p:cNvPicPr>
          <p:nvPr/>
        </p:nvPicPr>
        <p:blipFill>
          <a:blip r:embed="rId2"/>
          <a:stretch>
            <a:fillRect/>
          </a:stretch>
        </p:blipFill>
        <p:spPr>
          <a:xfrm>
            <a:off x="1575955" y="883227"/>
            <a:ext cx="9040091" cy="5433303"/>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95F69932-5924-B971-C622-DB1CDF75422F}"/>
              </a:ext>
            </a:extLst>
          </p:cNvPr>
          <p:cNvSpPr txBox="1"/>
          <p:nvPr/>
        </p:nvSpPr>
        <p:spPr>
          <a:xfrm>
            <a:off x="1264227" y="3643249"/>
            <a:ext cx="2337955" cy="2148922"/>
          </a:xfrm>
          <a:prstGeom prst="rect">
            <a:avLst/>
          </a:prstGeom>
          <a:noFill/>
        </p:spPr>
        <p:txBody>
          <a:bodyPr wrap="square" rtlCol="0">
            <a:spAutoFit/>
          </a:bodyPr>
          <a:lstStyle/>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Dev. Area 1</a:t>
            </a:r>
          </a:p>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Urban </a:t>
            </a:r>
          </a:p>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Residential</a:t>
            </a:r>
          </a:p>
          <a:p>
            <a:pPr marL="311719" indent="-311719" defTabSz="623438">
              <a:buFont typeface="Arial" panose="020B0604020202020204" pitchFamily="34" charset="0"/>
              <a:buChar char="•"/>
            </a:pPr>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37 Units</a:t>
            </a:r>
          </a:p>
          <a:p>
            <a:pPr marL="311719" indent="-311719" defTabSz="623438">
              <a:buFont typeface="Arial" panose="020B0604020202020204" pitchFamily="34" charset="0"/>
              <a:buChar char="•"/>
            </a:pPr>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ADU’s</a:t>
            </a:r>
          </a:p>
          <a:p>
            <a:pPr marL="311719" indent="-311719" defTabSz="623438">
              <a:buFont typeface="Arial" panose="020B0604020202020204" pitchFamily="34" charset="0"/>
              <a:buChar char="•"/>
            </a:pPr>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Home Businesses</a:t>
            </a:r>
          </a:p>
        </p:txBody>
      </p:sp>
      <p:sp>
        <p:nvSpPr>
          <p:cNvPr id="5" name="TextBox 4">
            <a:extLst>
              <a:ext uri="{FF2B5EF4-FFF2-40B4-BE49-F238E27FC236}">
                <a16:creationId xmlns:a16="http://schemas.microsoft.com/office/drawing/2014/main" id="{705A30C6-0089-A9A6-97CB-6398FC5FF620}"/>
              </a:ext>
            </a:extLst>
          </p:cNvPr>
          <p:cNvSpPr txBox="1"/>
          <p:nvPr/>
        </p:nvSpPr>
        <p:spPr>
          <a:xfrm>
            <a:off x="3368386" y="3782442"/>
            <a:ext cx="2493818" cy="2442720"/>
          </a:xfrm>
          <a:prstGeom prst="rect">
            <a:avLst/>
          </a:prstGeom>
          <a:noFill/>
        </p:spPr>
        <p:txBody>
          <a:bodyPr wrap="square" rtlCol="0">
            <a:spAutoFit/>
          </a:bodyPr>
          <a:lstStyle/>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Dev. Area 2</a:t>
            </a:r>
          </a:p>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High Density </a:t>
            </a:r>
          </a:p>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Residential</a:t>
            </a:r>
          </a:p>
          <a:p>
            <a:pPr marL="311719" indent="-311719" defTabSz="623438">
              <a:buFont typeface="Arial" panose="020B0604020202020204" pitchFamily="34" charset="0"/>
              <a:buChar char="•"/>
            </a:pPr>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758 Units, &amp;</a:t>
            </a:r>
          </a:p>
          <a:p>
            <a:pPr marL="311719" indent="-311719" defTabSz="623438">
              <a:buFont typeface="Arial" panose="020B0604020202020204" pitchFamily="34" charset="0"/>
              <a:buChar char="•"/>
            </a:pPr>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24 Townhomes</a:t>
            </a:r>
          </a:p>
          <a:p>
            <a:pPr marL="311719" indent="-311719" defTabSz="623438">
              <a:buFont typeface="Arial" panose="020B0604020202020204" pitchFamily="34" charset="0"/>
              <a:buChar char="•"/>
            </a:pPr>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Ground floor small Commercial allowed</a:t>
            </a:r>
          </a:p>
        </p:txBody>
      </p:sp>
      <p:sp>
        <p:nvSpPr>
          <p:cNvPr id="6" name="TextBox 5">
            <a:extLst>
              <a:ext uri="{FF2B5EF4-FFF2-40B4-BE49-F238E27FC236}">
                <a16:creationId xmlns:a16="http://schemas.microsoft.com/office/drawing/2014/main" id="{C398E7D2-1F69-0A4F-71E2-79771D41DDA8}"/>
              </a:ext>
            </a:extLst>
          </p:cNvPr>
          <p:cNvSpPr txBox="1"/>
          <p:nvPr/>
        </p:nvSpPr>
        <p:spPr>
          <a:xfrm>
            <a:off x="6979227" y="4052452"/>
            <a:ext cx="2337955" cy="679930"/>
          </a:xfrm>
          <a:prstGeom prst="rect">
            <a:avLst/>
          </a:prstGeom>
          <a:noFill/>
        </p:spPr>
        <p:txBody>
          <a:bodyPr wrap="square" rtlCol="0">
            <a:spAutoFit/>
          </a:bodyPr>
          <a:lstStyle/>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Dev. Area 3</a:t>
            </a:r>
          </a:p>
          <a:p>
            <a:pPr defTabSz="623438"/>
            <a:r>
              <a:rPr lang="en-US" sz="1909" b="1" kern="0" dirty="0">
                <a:solidFill>
                  <a:sysClr val="windowText" lastClr="000000"/>
                </a:solidFill>
                <a:effectLst>
                  <a:outerShdw blurRad="38100" dist="38100" dir="2700000" algn="tl">
                    <a:srgbClr val="000000">
                      <a:alpha val="43137"/>
                    </a:srgbClr>
                  </a:outerShdw>
                </a:effectLst>
                <a:latin typeface="Aptos" panose="020B0004020202020204" pitchFamily="34" charset="0"/>
              </a:rPr>
              <a:t>Commercial</a:t>
            </a:r>
          </a:p>
        </p:txBody>
      </p:sp>
      <p:pic>
        <p:nvPicPr>
          <p:cNvPr id="7" name="Picture 6">
            <a:extLst>
              <a:ext uri="{FF2B5EF4-FFF2-40B4-BE49-F238E27FC236}">
                <a16:creationId xmlns:a16="http://schemas.microsoft.com/office/drawing/2014/main" id="{DE3AE3B1-E352-E8DD-A159-BB42E74F5214}"/>
              </a:ext>
            </a:extLst>
          </p:cNvPr>
          <p:cNvPicPr>
            <a:picLocks noChangeAspect="1"/>
          </p:cNvPicPr>
          <p:nvPr/>
        </p:nvPicPr>
        <p:blipFill>
          <a:blip r:embed="rId3"/>
          <a:stretch>
            <a:fillRect/>
          </a:stretch>
        </p:blipFill>
        <p:spPr>
          <a:xfrm>
            <a:off x="10564091" y="976745"/>
            <a:ext cx="761659" cy="290319"/>
          </a:xfrm>
          <a:prstGeom prst="rect">
            <a:avLst/>
          </a:prstGeom>
        </p:spPr>
      </p:pic>
    </p:spTree>
    <p:extLst>
      <p:ext uri="{BB962C8B-B14F-4D97-AF65-F5344CB8AC3E}">
        <p14:creationId xmlns:p14="http://schemas.microsoft.com/office/powerpoint/2010/main" val="21004345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p:txBody>
          <a:bodyPr/>
          <a:lstStyle/>
          <a:p>
            <a:r>
              <a:rPr lang="en-US" dirty="0"/>
              <a:t>Development Phasing</a:t>
            </a:r>
          </a:p>
        </p:txBody>
      </p:sp>
      <p:pic>
        <p:nvPicPr>
          <p:cNvPr id="4" name="Picture 3">
            <a:extLst>
              <a:ext uri="{FF2B5EF4-FFF2-40B4-BE49-F238E27FC236}">
                <a16:creationId xmlns:a16="http://schemas.microsoft.com/office/drawing/2014/main" id="{2D2D1818-E98C-55AF-3BB4-83A402DE1BE2}"/>
              </a:ext>
            </a:extLst>
          </p:cNvPr>
          <p:cNvPicPr>
            <a:picLocks noChangeAspect="1"/>
          </p:cNvPicPr>
          <p:nvPr/>
        </p:nvPicPr>
        <p:blipFill>
          <a:blip r:embed="rId2"/>
          <a:stretch>
            <a:fillRect/>
          </a:stretch>
        </p:blipFill>
        <p:spPr>
          <a:xfrm>
            <a:off x="1368137" y="976745"/>
            <a:ext cx="9455727" cy="5388546"/>
          </a:xfrm>
          <a:prstGeom prst="rect">
            <a:avLst/>
          </a:prstGeom>
          <a:ln>
            <a:noFill/>
          </a:ln>
          <a:effectLst>
            <a:outerShdw blurRad="292100" dist="139700" dir="2700000" algn="tl" rotWithShape="0">
              <a:srgbClr val="333333">
                <a:alpha val="65000"/>
              </a:srgbClr>
            </a:outerShdw>
          </a:effectLst>
        </p:spPr>
      </p:pic>
      <p:sp>
        <p:nvSpPr>
          <p:cNvPr id="7" name="Freeform: Shape 6">
            <a:extLst>
              <a:ext uri="{FF2B5EF4-FFF2-40B4-BE49-F238E27FC236}">
                <a16:creationId xmlns:a16="http://schemas.microsoft.com/office/drawing/2014/main" id="{71F80D27-51D7-57D0-CD2B-6280091EEF9C}"/>
              </a:ext>
            </a:extLst>
          </p:cNvPr>
          <p:cNvSpPr/>
          <p:nvPr/>
        </p:nvSpPr>
        <p:spPr>
          <a:xfrm>
            <a:off x="5811380" y="3502189"/>
            <a:ext cx="2217329" cy="1658931"/>
          </a:xfrm>
          <a:custGeom>
            <a:avLst/>
            <a:gdLst>
              <a:gd name="connsiteX0" fmla="*/ 2313829 w 3252083"/>
              <a:gd name="connsiteY0" fmla="*/ 0 h 2433099"/>
              <a:gd name="connsiteX1" fmla="*/ 3244132 w 3252083"/>
              <a:gd name="connsiteY1" fmla="*/ 1304014 h 2433099"/>
              <a:gd name="connsiteX2" fmla="*/ 3252083 w 3252083"/>
              <a:gd name="connsiteY2" fmla="*/ 2417196 h 2433099"/>
              <a:gd name="connsiteX3" fmla="*/ 294198 w 3252083"/>
              <a:gd name="connsiteY3" fmla="*/ 2433099 h 2433099"/>
              <a:gd name="connsiteX4" fmla="*/ 302149 w 3252083"/>
              <a:gd name="connsiteY4" fmla="*/ 1884459 h 2433099"/>
              <a:gd name="connsiteX5" fmla="*/ 7951 w 3252083"/>
              <a:gd name="connsiteY5" fmla="*/ 1892410 h 2433099"/>
              <a:gd name="connsiteX6" fmla="*/ 0 w 3252083"/>
              <a:gd name="connsiteY6" fmla="*/ 803081 h 2433099"/>
              <a:gd name="connsiteX7" fmla="*/ 47707 w 3252083"/>
              <a:gd name="connsiteY7" fmla="*/ 683812 h 2433099"/>
              <a:gd name="connsiteX8" fmla="*/ 159026 w 3252083"/>
              <a:gd name="connsiteY8" fmla="*/ 628153 h 2433099"/>
              <a:gd name="connsiteX9" fmla="*/ 1025718 w 3252083"/>
              <a:gd name="connsiteY9" fmla="*/ 516834 h 2433099"/>
              <a:gd name="connsiteX10" fmla="*/ 1661822 w 3252083"/>
              <a:gd name="connsiteY10" fmla="*/ 310100 h 2433099"/>
              <a:gd name="connsiteX11" fmla="*/ 2313829 w 3252083"/>
              <a:gd name="connsiteY11" fmla="*/ 0 h 243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2083" h="2433099">
                <a:moveTo>
                  <a:pt x="2313829" y="0"/>
                </a:moveTo>
                <a:lnTo>
                  <a:pt x="3244132" y="1304014"/>
                </a:lnTo>
                <a:cubicBezTo>
                  <a:pt x="3246782" y="1675075"/>
                  <a:pt x="3249433" y="2046135"/>
                  <a:pt x="3252083" y="2417196"/>
                </a:cubicBezTo>
                <a:lnTo>
                  <a:pt x="294198" y="2433099"/>
                </a:lnTo>
                <a:lnTo>
                  <a:pt x="302149" y="1884459"/>
                </a:lnTo>
                <a:lnTo>
                  <a:pt x="7951" y="1892410"/>
                </a:lnTo>
                <a:cubicBezTo>
                  <a:pt x="5301" y="1529300"/>
                  <a:pt x="2650" y="1166191"/>
                  <a:pt x="0" y="803081"/>
                </a:cubicBezTo>
                <a:lnTo>
                  <a:pt x="47707" y="683812"/>
                </a:lnTo>
                <a:lnTo>
                  <a:pt x="159026" y="628153"/>
                </a:lnTo>
                <a:lnTo>
                  <a:pt x="1025718" y="516834"/>
                </a:lnTo>
                <a:lnTo>
                  <a:pt x="1661822" y="310100"/>
                </a:lnTo>
                <a:lnTo>
                  <a:pt x="2313829" y="0"/>
                </a:lnTo>
                <a:close/>
              </a:path>
            </a:pathLst>
          </a:custGeom>
          <a:solidFill>
            <a:srgbClr val="00B0F0">
              <a:alpha val="30000"/>
            </a:srgbClr>
          </a:solidFill>
          <a:ln w="762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Calibri"/>
            </a:endParaRPr>
          </a:p>
        </p:txBody>
      </p:sp>
      <p:sp>
        <p:nvSpPr>
          <p:cNvPr id="8" name="Freeform: Shape 7">
            <a:extLst>
              <a:ext uri="{FF2B5EF4-FFF2-40B4-BE49-F238E27FC236}">
                <a16:creationId xmlns:a16="http://schemas.microsoft.com/office/drawing/2014/main" id="{73694368-8F1E-2D5E-4571-368B6E6A9EB0}"/>
              </a:ext>
            </a:extLst>
          </p:cNvPr>
          <p:cNvSpPr>
            <a:spLocks noChangeAspect="1"/>
          </p:cNvSpPr>
          <p:nvPr/>
        </p:nvSpPr>
        <p:spPr>
          <a:xfrm>
            <a:off x="4336774" y="1843257"/>
            <a:ext cx="6044798" cy="4158171"/>
          </a:xfrm>
          <a:custGeom>
            <a:avLst/>
            <a:gdLst>
              <a:gd name="connsiteX0" fmla="*/ 8794142 w 8865704"/>
              <a:gd name="connsiteY0" fmla="*/ 0 h 6098651"/>
              <a:gd name="connsiteX1" fmla="*/ 8269356 w 8865704"/>
              <a:gd name="connsiteY1" fmla="*/ 127221 h 6098651"/>
              <a:gd name="connsiteX2" fmla="*/ 7752521 w 8865704"/>
              <a:gd name="connsiteY2" fmla="*/ 286247 h 6098651"/>
              <a:gd name="connsiteX3" fmla="*/ 7259541 w 8865704"/>
              <a:gd name="connsiteY3" fmla="*/ 492981 h 6098651"/>
              <a:gd name="connsiteX4" fmla="*/ 6774511 w 8865704"/>
              <a:gd name="connsiteY4" fmla="*/ 763326 h 6098651"/>
              <a:gd name="connsiteX5" fmla="*/ 6186115 w 8865704"/>
              <a:gd name="connsiteY5" fmla="*/ 1144988 h 6098651"/>
              <a:gd name="connsiteX6" fmla="*/ 5756744 w 8865704"/>
              <a:gd name="connsiteY6" fmla="*/ 1510748 h 6098651"/>
              <a:gd name="connsiteX7" fmla="*/ 5200153 w 8865704"/>
              <a:gd name="connsiteY7" fmla="*/ 1924216 h 6098651"/>
              <a:gd name="connsiteX8" fmla="*/ 4540195 w 8865704"/>
              <a:gd name="connsiteY8" fmla="*/ 2385392 h 6098651"/>
              <a:gd name="connsiteX9" fmla="*/ 5486400 w 8865704"/>
              <a:gd name="connsiteY9" fmla="*/ 3729162 h 6098651"/>
              <a:gd name="connsiteX10" fmla="*/ 5478448 w 8865704"/>
              <a:gd name="connsiteY10" fmla="*/ 4929809 h 6098651"/>
              <a:gd name="connsiteX11" fmla="*/ 2393342 w 8865704"/>
              <a:gd name="connsiteY11" fmla="*/ 4953663 h 6098651"/>
              <a:gd name="connsiteX12" fmla="*/ 2393342 w 8865704"/>
              <a:gd name="connsiteY12" fmla="*/ 4397072 h 6098651"/>
              <a:gd name="connsiteX13" fmla="*/ 2115047 w 8865704"/>
              <a:gd name="connsiteY13" fmla="*/ 4405023 h 6098651"/>
              <a:gd name="connsiteX14" fmla="*/ 2122998 w 8865704"/>
              <a:gd name="connsiteY14" fmla="*/ 3077155 h 6098651"/>
              <a:gd name="connsiteX15" fmla="*/ 1653871 w 8865704"/>
              <a:gd name="connsiteY15" fmla="*/ 3069204 h 6098651"/>
              <a:gd name="connsiteX16" fmla="*/ 946205 w 8865704"/>
              <a:gd name="connsiteY16" fmla="*/ 2926080 h 6098651"/>
              <a:gd name="connsiteX17" fmla="*/ 174928 w 8865704"/>
              <a:gd name="connsiteY17" fmla="*/ 2671639 h 6098651"/>
              <a:gd name="connsiteX18" fmla="*/ 0 w 8865704"/>
              <a:gd name="connsiteY18" fmla="*/ 3307743 h 6098651"/>
              <a:gd name="connsiteX19" fmla="*/ 23854 w 8865704"/>
              <a:gd name="connsiteY19" fmla="*/ 5931674 h 6098651"/>
              <a:gd name="connsiteX20" fmla="*/ 2926080 w 8865704"/>
              <a:gd name="connsiteY20" fmla="*/ 5915771 h 6098651"/>
              <a:gd name="connsiteX21" fmla="*/ 3760967 w 8865704"/>
              <a:gd name="connsiteY21" fmla="*/ 6082748 h 6098651"/>
              <a:gd name="connsiteX22" fmla="*/ 3856382 w 8865704"/>
              <a:gd name="connsiteY22" fmla="*/ 6050943 h 6098651"/>
              <a:gd name="connsiteX23" fmla="*/ 8452236 w 8865704"/>
              <a:gd name="connsiteY23" fmla="*/ 6098651 h 6098651"/>
              <a:gd name="connsiteX24" fmla="*/ 8444285 w 8865704"/>
              <a:gd name="connsiteY24" fmla="*/ 5883966 h 6098651"/>
              <a:gd name="connsiteX25" fmla="*/ 8380675 w 8865704"/>
              <a:gd name="connsiteY25" fmla="*/ 3196425 h 6098651"/>
              <a:gd name="connsiteX26" fmla="*/ 8547652 w 8865704"/>
              <a:gd name="connsiteY26" fmla="*/ 2258171 h 6098651"/>
              <a:gd name="connsiteX27" fmla="*/ 8817996 w 8865704"/>
              <a:gd name="connsiteY27" fmla="*/ 1367625 h 6098651"/>
              <a:gd name="connsiteX28" fmla="*/ 8865704 w 8865704"/>
              <a:gd name="connsiteY28" fmla="*/ 779228 h 6098651"/>
              <a:gd name="connsiteX29" fmla="*/ 8794142 w 8865704"/>
              <a:gd name="connsiteY29" fmla="*/ 0 h 609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865704" h="6098651">
                <a:moveTo>
                  <a:pt x="8794142" y="0"/>
                </a:moveTo>
                <a:lnTo>
                  <a:pt x="8269356" y="127221"/>
                </a:lnTo>
                <a:lnTo>
                  <a:pt x="7752521" y="286247"/>
                </a:lnTo>
                <a:lnTo>
                  <a:pt x="7259541" y="492981"/>
                </a:lnTo>
                <a:lnTo>
                  <a:pt x="6774511" y="763326"/>
                </a:lnTo>
                <a:lnTo>
                  <a:pt x="6186115" y="1144988"/>
                </a:lnTo>
                <a:lnTo>
                  <a:pt x="5756744" y="1510748"/>
                </a:lnTo>
                <a:lnTo>
                  <a:pt x="5200153" y="1924216"/>
                </a:lnTo>
                <a:lnTo>
                  <a:pt x="4540195" y="2385392"/>
                </a:lnTo>
                <a:lnTo>
                  <a:pt x="5486400" y="3729162"/>
                </a:lnTo>
                <a:cubicBezTo>
                  <a:pt x="5483749" y="4129378"/>
                  <a:pt x="5481099" y="4529593"/>
                  <a:pt x="5478448" y="4929809"/>
                </a:cubicBezTo>
                <a:lnTo>
                  <a:pt x="2393342" y="4953663"/>
                </a:lnTo>
                <a:lnTo>
                  <a:pt x="2393342" y="4397072"/>
                </a:lnTo>
                <a:lnTo>
                  <a:pt x="2115047" y="4405023"/>
                </a:lnTo>
                <a:cubicBezTo>
                  <a:pt x="2117697" y="3962400"/>
                  <a:pt x="2120348" y="3519778"/>
                  <a:pt x="2122998" y="3077155"/>
                </a:cubicBezTo>
                <a:lnTo>
                  <a:pt x="1653871" y="3069204"/>
                </a:lnTo>
                <a:lnTo>
                  <a:pt x="946205" y="2926080"/>
                </a:lnTo>
                <a:lnTo>
                  <a:pt x="174928" y="2671639"/>
                </a:lnTo>
                <a:lnTo>
                  <a:pt x="0" y="3307743"/>
                </a:lnTo>
                <a:lnTo>
                  <a:pt x="23854" y="5931674"/>
                </a:lnTo>
                <a:lnTo>
                  <a:pt x="2926080" y="5915771"/>
                </a:lnTo>
                <a:lnTo>
                  <a:pt x="3760967" y="6082748"/>
                </a:lnTo>
                <a:lnTo>
                  <a:pt x="3856382" y="6050943"/>
                </a:lnTo>
                <a:lnTo>
                  <a:pt x="8452236" y="6098651"/>
                </a:lnTo>
                <a:lnTo>
                  <a:pt x="8444285" y="5883966"/>
                </a:lnTo>
                <a:lnTo>
                  <a:pt x="8380675" y="3196425"/>
                </a:lnTo>
                <a:lnTo>
                  <a:pt x="8547652" y="2258171"/>
                </a:lnTo>
                <a:lnTo>
                  <a:pt x="8817996" y="1367625"/>
                </a:lnTo>
                <a:lnTo>
                  <a:pt x="8865704" y="779228"/>
                </a:lnTo>
                <a:lnTo>
                  <a:pt x="8794142" y="0"/>
                </a:lnTo>
                <a:close/>
              </a:path>
            </a:pathLst>
          </a:custGeom>
          <a:solidFill>
            <a:srgbClr val="C00000">
              <a:alpha val="25000"/>
            </a:srgbClr>
          </a:solidFill>
          <a:ln w="762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Calibri"/>
            </a:endParaRPr>
          </a:p>
        </p:txBody>
      </p:sp>
      <p:sp>
        <p:nvSpPr>
          <p:cNvPr id="9" name="Freeform: Shape 8">
            <a:extLst>
              <a:ext uri="{FF2B5EF4-FFF2-40B4-BE49-F238E27FC236}">
                <a16:creationId xmlns:a16="http://schemas.microsoft.com/office/drawing/2014/main" id="{59FE7DE6-C8B1-5E6C-AD6E-4D622F63B289}"/>
              </a:ext>
            </a:extLst>
          </p:cNvPr>
          <p:cNvSpPr/>
          <p:nvPr/>
        </p:nvSpPr>
        <p:spPr>
          <a:xfrm>
            <a:off x="1681348" y="1365663"/>
            <a:ext cx="2743200" cy="4536374"/>
          </a:xfrm>
          <a:custGeom>
            <a:avLst/>
            <a:gdLst>
              <a:gd name="connsiteX0" fmla="*/ 4023360 w 4023360"/>
              <a:gd name="connsiteY0" fmla="*/ 3352800 h 6653349"/>
              <a:gd name="connsiteX1" fmla="*/ 3439886 w 4023360"/>
              <a:gd name="connsiteY1" fmla="*/ 3065418 h 6653349"/>
              <a:gd name="connsiteX2" fmla="*/ 2699657 w 4023360"/>
              <a:gd name="connsiteY2" fmla="*/ 2481943 h 6653349"/>
              <a:gd name="connsiteX3" fmla="*/ 2098766 w 4023360"/>
              <a:gd name="connsiteY3" fmla="*/ 1776549 h 6653349"/>
              <a:gd name="connsiteX4" fmla="*/ 1079863 w 4023360"/>
              <a:gd name="connsiteY4" fmla="*/ 60960 h 6653349"/>
              <a:gd name="connsiteX5" fmla="*/ 923109 w 4023360"/>
              <a:gd name="connsiteY5" fmla="*/ 0 h 6653349"/>
              <a:gd name="connsiteX6" fmla="*/ 853440 w 4023360"/>
              <a:gd name="connsiteY6" fmla="*/ 8709 h 6653349"/>
              <a:gd name="connsiteX7" fmla="*/ 174172 w 4023360"/>
              <a:gd name="connsiteY7" fmla="*/ 409303 h 6653349"/>
              <a:gd name="connsiteX8" fmla="*/ 8709 w 4023360"/>
              <a:gd name="connsiteY8" fmla="*/ 627018 h 6653349"/>
              <a:gd name="connsiteX9" fmla="*/ 0 w 4023360"/>
              <a:gd name="connsiteY9" fmla="*/ 957943 h 6653349"/>
              <a:gd name="connsiteX10" fmla="*/ 217714 w 4023360"/>
              <a:gd name="connsiteY10" fmla="*/ 1280160 h 6653349"/>
              <a:gd name="connsiteX11" fmla="*/ 531223 w 4023360"/>
              <a:gd name="connsiteY11" fmla="*/ 1776549 h 6653349"/>
              <a:gd name="connsiteX12" fmla="*/ 653143 w 4023360"/>
              <a:gd name="connsiteY12" fmla="*/ 2220686 h 6653349"/>
              <a:gd name="connsiteX13" fmla="*/ 661852 w 4023360"/>
              <a:gd name="connsiteY13" fmla="*/ 2516778 h 6653349"/>
              <a:gd name="connsiteX14" fmla="*/ 592183 w 4023360"/>
              <a:gd name="connsiteY14" fmla="*/ 5773783 h 6653349"/>
              <a:gd name="connsiteX15" fmla="*/ 661852 w 4023360"/>
              <a:gd name="connsiteY15" fmla="*/ 6026332 h 6653349"/>
              <a:gd name="connsiteX16" fmla="*/ 757646 w 4023360"/>
              <a:gd name="connsiteY16" fmla="*/ 6183086 h 6653349"/>
              <a:gd name="connsiteX17" fmla="*/ 1149532 w 4023360"/>
              <a:gd name="connsiteY17" fmla="*/ 6601098 h 6653349"/>
              <a:gd name="connsiteX18" fmla="*/ 1463040 w 4023360"/>
              <a:gd name="connsiteY18" fmla="*/ 6653349 h 6653349"/>
              <a:gd name="connsiteX19" fmla="*/ 3857897 w 4023360"/>
              <a:gd name="connsiteY19" fmla="*/ 6635932 h 6653349"/>
              <a:gd name="connsiteX20" fmla="*/ 3831772 w 4023360"/>
              <a:gd name="connsiteY20" fmla="*/ 3884023 h 6653349"/>
              <a:gd name="connsiteX21" fmla="*/ 4023360 w 4023360"/>
              <a:gd name="connsiteY21" fmla="*/ 3352800 h 665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23360" h="6653349">
                <a:moveTo>
                  <a:pt x="4023360" y="3352800"/>
                </a:moveTo>
                <a:lnTo>
                  <a:pt x="3439886" y="3065418"/>
                </a:lnTo>
                <a:lnTo>
                  <a:pt x="2699657" y="2481943"/>
                </a:lnTo>
                <a:lnTo>
                  <a:pt x="2098766" y="1776549"/>
                </a:lnTo>
                <a:lnTo>
                  <a:pt x="1079863" y="60960"/>
                </a:lnTo>
                <a:lnTo>
                  <a:pt x="923109" y="0"/>
                </a:lnTo>
                <a:lnTo>
                  <a:pt x="853440" y="8709"/>
                </a:lnTo>
                <a:lnTo>
                  <a:pt x="174172" y="409303"/>
                </a:lnTo>
                <a:lnTo>
                  <a:pt x="8709" y="627018"/>
                </a:lnTo>
                <a:lnTo>
                  <a:pt x="0" y="957943"/>
                </a:lnTo>
                <a:lnTo>
                  <a:pt x="217714" y="1280160"/>
                </a:lnTo>
                <a:lnTo>
                  <a:pt x="531223" y="1776549"/>
                </a:lnTo>
                <a:lnTo>
                  <a:pt x="653143" y="2220686"/>
                </a:lnTo>
                <a:lnTo>
                  <a:pt x="661852" y="2516778"/>
                </a:lnTo>
                <a:lnTo>
                  <a:pt x="592183" y="5773783"/>
                </a:lnTo>
                <a:lnTo>
                  <a:pt x="661852" y="6026332"/>
                </a:lnTo>
                <a:lnTo>
                  <a:pt x="757646" y="6183086"/>
                </a:lnTo>
                <a:lnTo>
                  <a:pt x="1149532" y="6601098"/>
                </a:lnTo>
                <a:lnTo>
                  <a:pt x="1463040" y="6653349"/>
                </a:lnTo>
                <a:lnTo>
                  <a:pt x="3857897" y="6635932"/>
                </a:lnTo>
                <a:lnTo>
                  <a:pt x="3831772" y="3884023"/>
                </a:lnTo>
                <a:lnTo>
                  <a:pt x="4023360" y="3352800"/>
                </a:lnTo>
                <a:close/>
              </a:path>
            </a:pathLst>
          </a:custGeom>
          <a:solidFill>
            <a:srgbClr val="FFFF00">
              <a:alpha val="25000"/>
            </a:srgbClr>
          </a:solidFill>
          <a:ln w="762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Calibri"/>
            </a:endParaRPr>
          </a:p>
        </p:txBody>
      </p:sp>
      <p:sp>
        <p:nvSpPr>
          <p:cNvPr id="10" name="TextBox 9">
            <a:extLst>
              <a:ext uri="{FF2B5EF4-FFF2-40B4-BE49-F238E27FC236}">
                <a16:creationId xmlns:a16="http://schemas.microsoft.com/office/drawing/2014/main" id="{DB5045F8-1CE5-A54D-F220-361D227A54D4}"/>
              </a:ext>
            </a:extLst>
          </p:cNvPr>
          <p:cNvSpPr txBox="1"/>
          <p:nvPr/>
        </p:nvSpPr>
        <p:spPr>
          <a:xfrm>
            <a:off x="2407227" y="4090329"/>
            <a:ext cx="1597298" cy="931665"/>
          </a:xfrm>
          <a:prstGeom prst="rect">
            <a:avLst/>
          </a:prstGeom>
          <a:noFill/>
        </p:spPr>
        <p:txBody>
          <a:bodyPr wrap="square">
            <a:spAutoFit/>
          </a:bodyPr>
          <a:lstStyle/>
          <a:p>
            <a:pPr algn="ctr" defTabSz="623438"/>
            <a:r>
              <a:rPr lang="en-US" sz="2727" b="1" u="sng" kern="0" dirty="0">
                <a:solidFill>
                  <a:sysClr val="windowText" lastClr="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Aptos" panose="020B0004020202020204" pitchFamily="34" charset="0"/>
              </a:rPr>
              <a:t>PHASE 3</a:t>
            </a:r>
            <a:endParaRPr lang="en-US" sz="2727" kern="0" dirty="0">
              <a:solidFill>
                <a:sysClr val="windowText" lastClr="000000"/>
              </a:solidFill>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endParaRPr>
          </a:p>
        </p:txBody>
      </p:sp>
      <p:sp>
        <p:nvSpPr>
          <p:cNvPr id="11" name="TextBox 10">
            <a:extLst>
              <a:ext uri="{FF2B5EF4-FFF2-40B4-BE49-F238E27FC236}">
                <a16:creationId xmlns:a16="http://schemas.microsoft.com/office/drawing/2014/main" id="{B8CE6BAF-8418-3759-8B14-FD2551FF15E0}"/>
              </a:ext>
            </a:extLst>
          </p:cNvPr>
          <p:cNvSpPr txBox="1"/>
          <p:nvPr/>
        </p:nvSpPr>
        <p:spPr>
          <a:xfrm>
            <a:off x="7230060" y="5397389"/>
            <a:ext cx="1597298" cy="931665"/>
          </a:xfrm>
          <a:prstGeom prst="rect">
            <a:avLst/>
          </a:prstGeom>
          <a:noFill/>
        </p:spPr>
        <p:txBody>
          <a:bodyPr wrap="square">
            <a:spAutoFit/>
          </a:bodyPr>
          <a:lstStyle/>
          <a:p>
            <a:pPr algn="ctr" defTabSz="623438"/>
            <a:r>
              <a:rPr lang="en-US" sz="2727" b="1" u="sng" kern="0" dirty="0">
                <a:solidFill>
                  <a:sysClr val="windowText" lastClr="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Aptos" panose="020B0004020202020204" pitchFamily="34" charset="0"/>
              </a:rPr>
              <a:t>PHASE 1</a:t>
            </a:r>
            <a:endParaRPr lang="en-US" sz="2727" kern="0" dirty="0">
              <a:solidFill>
                <a:sysClr val="windowText" lastClr="000000"/>
              </a:solidFill>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endParaRPr>
          </a:p>
        </p:txBody>
      </p:sp>
      <p:sp>
        <p:nvSpPr>
          <p:cNvPr id="12" name="TextBox 11">
            <a:extLst>
              <a:ext uri="{FF2B5EF4-FFF2-40B4-BE49-F238E27FC236}">
                <a16:creationId xmlns:a16="http://schemas.microsoft.com/office/drawing/2014/main" id="{A27E3570-AE0F-3FFB-BF06-24660CB222BC}"/>
              </a:ext>
            </a:extLst>
          </p:cNvPr>
          <p:cNvSpPr txBox="1"/>
          <p:nvPr/>
        </p:nvSpPr>
        <p:spPr>
          <a:xfrm>
            <a:off x="6026908" y="3952913"/>
            <a:ext cx="1597298" cy="931665"/>
          </a:xfrm>
          <a:prstGeom prst="rect">
            <a:avLst/>
          </a:prstGeom>
          <a:noFill/>
        </p:spPr>
        <p:txBody>
          <a:bodyPr wrap="square">
            <a:spAutoFit/>
          </a:bodyPr>
          <a:lstStyle/>
          <a:p>
            <a:pPr algn="ctr" defTabSz="623438"/>
            <a:r>
              <a:rPr lang="en-US" sz="2727" b="1" u="sng" kern="0" dirty="0">
                <a:solidFill>
                  <a:sysClr val="windowText" lastClr="000000"/>
                </a:solidFill>
                <a:effectLst>
                  <a:outerShdw blurRad="38100" dist="38100" dir="2700000" algn="tl">
                    <a:srgbClr val="000000">
                      <a:alpha val="43137"/>
                    </a:srgbClr>
                  </a:outerShdw>
                </a:effectLst>
                <a:latin typeface="Aptos" panose="020B0004020202020204" pitchFamily="34" charset="0"/>
                <a:ea typeface="Times New Roman" panose="02020603050405020304" pitchFamily="18" charset="0"/>
                <a:cs typeface="Aptos" panose="020B0004020202020204" pitchFamily="34" charset="0"/>
              </a:rPr>
              <a:t>PHASE 2</a:t>
            </a:r>
            <a:endParaRPr lang="en-US" sz="2727" kern="0" dirty="0">
              <a:solidFill>
                <a:sysClr val="windowText" lastClr="000000"/>
              </a:solidFill>
              <a:effectLst>
                <a:outerShdw blurRad="38100" dist="38100" dir="2700000" algn="tl">
                  <a:srgbClr val="000000">
                    <a:alpha val="43137"/>
                  </a:srgbClr>
                </a:outerShdw>
              </a:effectLst>
              <a:latin typeface="Aptos" panose="020B0004020202020204" pitchFamily="34" charset="0"/>
              <a:ea typeface="Calibri" panose="020F0502020204030204" pitchFamily="34" charset="0"/>
              <a:cs typeface="Aptos" panose="020B0004020202020204" pitchFamily="34" charset="0"/>
            </a:endParaRPr>
          </a:p>
        </p:txBody>
      </p:sp>
      <p:pic>
        <p:nvPicPr>
          <p:cNvPr id="13" name="Picture 12">
            <a:extLst>
              <a:ext uri="{FF2B5EF4-FFF2-40B4-BE49-F238E27FC236}">
                <a16:creationId xmlns:a16="http://schemas.microsoft.com/office/drawing/2014/main" id="{C3FCB2F7-3840-3BD4-0113-92A77CA2FE02}"/>
              </a:ext>
            </a:extLst>
          </p:cNvPr>
          <p:cNvPicPr>
            <a:picLocks noChangeAspect="1"/>
          </p:cNvPicPr>
          <p:nvPr/>
        </p:nvPicPr>
        <p:blipFill>
          <a:blip r:embed="rId3"/>
          <a:stretch>
            <a:fillRect/>
          </a:stretch>
        </p:blipFill>
        <p:spPr>
          <a:xfrm>
            <a:off x="10564091" y="976745"/>
            <a:ext cx="761659" cy="290319"/>
          </a:xfrm>
          <a:prstGeom prst="rect">
            <a:avLst/>
          </a:prstGeom>
        </p:spPr>
      </p:pic>
    </p:spTree>
    <p:extLst>
      <p:ext uri="{BB962C8B-B14F-4D97-AF65-F5344CB8AC3E}">
        <p14:creationId xmlns:p14="http://schemas.microsoft.com/office/powerpoint/2010/main" val="4076423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p:txBody>
          <a:bodyPr/>
          <a:lstStyle/>
          <a:p>
            <a:r>
              <a:rPr lang="en-US" dirty="0"/>
              <a:t>Site Plan in Context</a:t>
            </a:r>
          </a:p>
        </p:txBody>
      </p:sp>
      <p:pic>
        <p:nvPicPr>
          <p:cNvPr id="4" name="Picture 3">
            <a:extLst>
              <a:ext uri="{FF2B5EF4-FFF2-40B4-BE49-F238E27FC236}">
                <a16:creationId xmlns:a16="http://schemas.microsoft.com/office/drawing/2014/main" id="{575CD491-8CD8-7FAC-B205-45DB03086470}"/>
              </a:ext>
            </a:extLst>
          </p:cNvPr>
          <p:cNvPicPr>
            <a:picLocks noChangeAspect="1"/>
          </p:cNvPicPr>
          <p:nvPr/>
        </p:nvPicPr>
        <p:blipFill>
          <a:blip r:embed="rId2">
            <a:alphaModFix amt="70000"/>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134341" y="976745"/>
            <a:ext cx="9923318" cy="536297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7DF07ED-06F6-C575-D089-B298770ED902}"/>
              </a:ext>
            </a:extLst>
          </p:cNvPr>
          <p:cNvPicPr>
            <a:picLocks noChangeAspect="1"/>
          </p:cNvPicPr>
          <p:nvPr/>
        </p:nvPicPr>
        <p:blipFill>
          <a:blip r:embed="rId4"/>
          <a:stretch>
            <a:fillRect/>
          </a:stretch>
        </p:blipFill>
        <p:spPr>
          <a:xfrm>
            <a:off x="1835727" y="2597727"/>
            <a:ext cx="5233306" cy="2782050"/>
          </a:xfrm>
          <a:prstGeom prst="rect">
            <a:avLst/>
          </a:prstGeom>
        </p:spPr>
      </p:pic>
      <p:pic>
        <p:nvPicPr>
          <p:cNvPr id="7" name="Picture 6">
            <a:extLst>
              <a:ext uri="{FF2B5EF4-FFF2-40B4-BE49-F238E27FC236}">
                <a16:creationId xmlns:a16="http://schemas.microsoft.com/office/drawing/2014/main" id="{C6452789-E700-7DD1-EF37-065348F4ABB0}"/>
              </a:ext>
            </a:extLst>
          </p:cNvPr>
          <p:cNvPicPr>
            <a:picLocks noChangeAspect="1"/>
          </p:cNvPicPr>
          <p:nvPr/>
        </p:nvPicPr>
        <p:blipFill>
          <a:blip r:embed="rId5"/>
          <a:stretch>
            <a:fillRect/>
          </a:stretch>
        </p:blipFill>
        <p:spPr>
          <a:xfrm>
            <a:off x="10564091" y="976745"/>
            <a:ext cx="761659" cy="290319"/>
          </a:xfrm>
          <a:prstGeom prst="rect">
            <a:avLst/>
          </a:prstGeom>
        </p:spPr>
      </p:pic>
      <p:sp>
        <p:nvSpPr>
          <p:cNvPr id="8" name="TextBox 7">
            <a:extLst>
              <a:ext uri="{FF2B5EF4-FFF2-40B4-BE49-F238E27FC236}">
                <a16:creationId xmlns:a16="http://schemas.microsoft.com/office/drawing/2014/main" id="{DF4ABC5E-C79D-754D-929E-937818061CF6}"/>
              </a:ext>
            </a:extLst>
          </p:cNvPr>
          <p:cNvSpPr txBox="1"/>
          <p:nvPr/>
        </p:nvSpPr>
        <p:spPr>
          <a:xfrm>
            <a:off x="6459682" y="2649682"/>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24</a:t>
            </a:r>
            <a:r>
              <a:rPr lang="en-US" sz="1364" b="1" kern="0" baseline="30000" dirty="0">
                <a:solidFill>
                  <a:srgbClr val="FFFF00"/>
                </a:solidFill>
                <a:effectLst>
                  <a:outerShdw blurRad="38100" dist="38100" dir="2700000" algn="tl">
                    <a:srgbClr val="000000">
                      <a:alpha val="43137"/>
                    </a:srgbClr>
                  </a:outerShdw>
                </a:effectLst>
                <a:latin typeface="Aptos" panose="020B0004020202020204" pitchFamily="34" charset="0"/>
              </a:rPr>
              <a:t>th</a:t>
            </a:r>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 Ave NW</a:t>
            </a:r>
          </a:p>
        </p:txBody>
      </p:sp>
      <p:sp>
        <p:nvSpPr>
          <p:cNvPr id="9" name="TextBox 8">
            <a:extLst>
              <a:ext uri="{FF2B5EF4-FFF2-40B4-BE49-F238E27FC236}">
                <a16:creationId xmlns:a16="http://schemas.microsoft.com/office/drawing/2014/main" id="{8648EE29-1779-10B8-A560-E78AC3823DAE}"/>
              </a:ext>
            </a:extLst>
          </p:cNvPr>
          <p:cNvSpPr txBox="1"/>
          <p:nvPr/>
        </p:nvSpPr>
        <p:spPr>
          <a:xfrm rot="16200000">
            <a:off x="773870" y="4018262"/>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Corporate Centre Dr</a:t>
            </a:r>
          </a:p>
        </p:txBody>
      </p:sp>
      <p:sp>
        <p:nvSpPr>
          <p:cNvPr id="10" name="TextBox 9">
            <a:extLst>
              <a:ext uri="{FF2B5EF4-FFF2-40B4-BE49-F238E27FC236}">
                <a16:creationId xmlns:a16="http://schemas.microsoft.com/office/drawing/2014/main" id="{FEB793DA-BBB4-08F3-E896-E897C8EB8EE5}"/>
              </a:ext>
            </a:extLst>
          </p:cNvPr>
          <p:cNvSpPr txBox="1"/>
          <p:nvPr/>
        </p:nvSpPr>
        <p:spPr>
          <a:xfrm rot="19560348">
            <a:off x="4153004" y="3507579"/>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24</a:t>
            </a:r>
            <a:r>
              <a:rPr lang="en-US" sz="1364" b="1" kern="0" baseline="30000" dirty="0">
                <a:solidFill>
                  <a:srgbClr val="FFFF00"/>
                </a:solidFill>
                <a:effectLst>
                  <a:outerShdw blurRad="38100" dist="38100" dir="2700000" algn="tl">
                    <a:srgbClr val="000000">
                      <a:alpha val="43137"/>
                    </a:srgbClr>
                  </a:outerShdw>
                </a:effectLst>
                <a:latin typeface="Aptos" panose="020B0004020202020204" pitchFamily="34" charset="0"/>
              </a:rPr>
              <a:t>th</a:t>
            </a:r>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 Ave NW</a:t>
            </a:r>
          </a:p>
        </p:txBody>
      </p:sp>
      <p:pic>
        <p:nvPicPr>
          <p:cNvPr id="11" name="Picture 2">
            <a:extLst>
              <a:ext uri="{FF2B5EF4-FFF2-40B4-BE49-F238E27FC236}">
                <a16:creationId xmlns:a16="http://schemas.microsoft.com/office/drawing/2014/main" id="{9BF2CF87-E24F-A425-87C1-7B6F743A99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062" t="3125" r="14844" b="2084"/>
          <a:stretch/>
        </p:blipFill>
        <p:spPr bwMode="auto">
          <a:xfrm>
            <a:off x="4368684" y="5551966"/>
            <a:ext cx="311727" cy="3117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84C4BD9-00A3-C91A-6CD8-7045A62EF742}"/>
              </a:ext>
            </a:extLst>
          </p:cNvPr>
          <p:cNvPicPr>
            <a:picLocks noChangeAspect="1"/>
          </p:cNvPicPr>
          <p:nvPr/>
        </p:nvPicPr>
        <p:blipFill>
          <a:blip r:embed="rId7"/>
          <a:stretch>
            <a:fillRect/>
          </a:stretch>
        </p:blipFill>
        <p:spPr>
          <a:xfrm>
            <a:off x="4524548" y="3500604"/>
            <a:ext cx="451355" cy="236223"/>
          </a:xfrm>
          <a:prstGeom prst="rect">
            <a:avLst/>
          </a:prstGeom>
        </p:spPr>
      </p:pic>
      <p:pic>
        <p:nvPicPr>
          <p:cNvPr id="13" name="Picture 12">
            <a:extLst>
              <a:ext uri="{FF2B5EF4-FFF2-40B4-BE49-F238E27FC236}">
                <a16:creationId xmlns:a16="http://schemas.microsoft.com/office/drawing/2014/main" id="{9403D2C4-625D-4038-AC5A-FE8AA1CB2106}"/>
              </a:ext>
            </a:extLst>
          </p:cNvPr>
          <p:cNvPicPr>
            <a:picLocks noChangeAspect="1"/>
          </p:cNvPicPr>
          <p:nvPr/>
        </p:nvPicPr>
        <p:blipFill>
          <a:blip r:embed="rId8"/>
          <a:stretch>
            <a:fillRect/>
          </a:stretch>
        </p:blipFill>
        <p:spPr>
          <a:xfrm>
            <a:off x="3418456" y="3314701"/>
            <a:ext cx="717623" cy="248292"/>
          </a:xfrm>
          <a:prstGeom prst="rect">
            <a:avLst/>
          </a:prstGeom>
        </p:spPr>
      </p:pic>
      <p:pic>
        <p:nvPicPr>
          <p:cNvPr id="14" name="Picture 8">
            <a:extLst>
              <a:ext uri="{FF2B5EF4-FFF2-40B4-BE49-F238E27FC236}">
                <a16:creationId xmlns:a16="http://schemas.microsoft.com/office/drawing/2014/main" id="{9AF99A62-78C6-5E88-4FF4-0123BB885EF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667" t="2294" r="31334" b="40535"/>
          <a:stretch/>
        </p:blipFill>
        <p:spPr bwMode="auto">
          <a:xfrm>
            <a:off x="9213273" y="2182091"/>
            <a:ext cx="329106" cy="341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119EC2F-5F99-2823-E132-9CE61D1DC182}"/>
              </a:ext>
            </a:extLst>
          </p:cNvPr>
          <p:cNvPicPr>
            <a:picLocks noChangeAspect="1"/>
          </p:cNvPicPr>
          <p:nvPr/>
        </p:nvPicPr>
        <p:blipFill>
          <a:blip r:embed="rId10"/>
          <a:stretch>
            <a:fillRect/>
          </a:stretch>
        </p:blipFill>
        <p:spPr>
          <a:xfrm>
            <a:off x="9215469" y="4745840"/>
            <a:ext cx="358454" cy="303937"/>
          </a:xfrm>
          <a:prstGeom prst="rect">
            <a:avLst/>
          </a:prstGeom>
        </p:spPr>
      </p:pic>
      <p:pic>
        <p:nvPicPr>
          <p:cNvPr id="16" name="Picture 10">
            <a:extLst>
              <a:ext uri="{FF2B5EF4-FFF2-40B4-BE49-F238E27FC236}">
                <a16:creationId xmlns:a16="http://schemas.microsoft.com/office/drawing/2014/main" id="{9CC2EE3D-5284-D5A8-D574-B00BFDDAF9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88380" y="4110081"/>
            <a:ext cx="759835" cy="118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3C25259-63AF-5429-A01E-6DE1169C8AF1}"/>
              </a:ext>
            </a:extLst>
          </p:cNvPr>
          <p:cNvPicPr>
            <a:picLocks noChangeAspect="1"/>
          </p:cNvPicPr>
          <p:nvPr/>
        </p:nvPicPr>
        <p:blipFill>
          <a:blip r:embed="rId12"/>
          <a:stretch>
            <a:fillRect/>
          </a:stretch>
        </p:blipFill>
        <p:spPr>
          <a:xfrm>
            <a:off x="8242619" y="1510870"/>
            <a:ext cx="451355" cy="255401"/>
          </a:xfrm>
          <a:prstGeom prst="rect">
            <a:avLst/>
          </a:prstGeom>
        </p:spPr>
      </p:pic>
      <p:sp>
        <p:nvSpPr>
          <p:cNvPr id="18" name="TextBox 17">
            <a:extLst>
              <a:ext uri="{FF2B5EF4-FFF2-40B4-BE49-F238E27FC236}">
                <a16:creationId xmlns:a16="http://schemas.microsoft.com/office/drawing/2014/main" id="{AF36FCC4-DAFF-7478-FEA5-D76E0355DF88}"/>
              </a:ext>
            </a:extLst>
          </p:cNvPr>
          <p:cNvSpPr txBox="1"/>
          <p:nvPr/>
        </p:nvSpPr>
        <p:spPr>
          <a:xfrm rot="16200000">
            <a:off x="5721823" y="5073554"/>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Rock Creek Rd</a:t>
            </a:r>
          </a:p>
        </p:txBody>
      </p:sp>
    </p:spTree>
    <p:extLst>
      <p:ext uri="{BB962C8B-B14F-4D97-AF65-F5344CB8AC3E}">
        <p14:creationId xmlns:p14="http://schemas.microsoft.com/office/powerpoint/2010/main" val="3179398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p:txBody>
          <a:bodyPr/>
          <a:lstStyle/>
          <a:p>
            <a:r>
              <a:rPr lang="en-US" dirty="0"/>
              <a:t>Parking</a:t>
            </a:r>
          </a:p>
        </p:txBody>
      </p:sp>
      <p:pic>
        <p:nvPicPr>
          <p:cNvPr id="4" name="Picture 3">
            <a:extLst>
              <a:ext uri="{FF2B5EF4-FFF2-40B4-BE49-F238E27FC236}">
                <a16:creationId xmlns:a16="http://schemas.microsoft.com/office/drawing/2014/main" id="{B8ABD063-0611-17C0-4BF8-6DC625EF68AD}"/>
              </a:ext>
            </a:extLst>
          </p:cNvPr>
          <p:cNvPicPr>
            <a:picLocks noChangeAspect="1"/>
          </p:cNvPicPr>
          <p:nvPr/>
        </p:nvPicPr>
        <p:blipFill>
          <a:blip r:embed="rId2"/>
          <a:stretch>
            <a:fillRect/>
          </a:stretch>
        </p:blipFill>
        <p:spPr>
          <a:xfrm>
            <a:off x="1345406" y="1558637"/>
            <a:ext cx="9501188" cy="477332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A384980B-C85F-4BB4-E4F2-FAAD2B5FA560}"/>
              </a:ext>
            </a:extLst>
          </p:cNvPr>
          <p:cNvSpPr txBox="1"/>
          <p:nvPr/>
        </p:nvSpPr>
        <p:spPr>
          <a:xfrm>
            <a:off x="2459182" y="5403273"/>
            <a:ext cx="1597298" cy="742767"/>
          </a:xfrm>
          <a:prstGeom prst="rect">
            <a:avLst/>
          </a:prstGeom>
          <a:noFill/>
        </p:spPr>
        <p:txBody>
          <a:bodyPr wrap="square">
            <a:spAutoFit/>
          </a:bodyPr>
          <a:lstStyle/>
          <a:p>
            <a:pPr defTabSz="623438"/>
            <a:r>
              <a:rPr lang="en-US" sz="1636" b="1" u="sng"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1,250</a:t>
            </a:r>
            <a:endParaRPr lang="en-US" sz="1636"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233789" indent="-233789" defTabSz="623438">
              <a:buFont typeface="Arial" panose="020B0604020202020204" pitchFamily="34" charset="0"/>
              <a:buChar char="•"/>
            </a:pPr>
            <a:endParaRPr lang="en-US" sz="1636" b="1"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0" lvl="1" defTabSz="623438">
              <a:buSzPts val="1000"/>
              <a:tabLst>
                <a:tab pos="761966" algn="l"/>
              </a:tabLst>
            </a:pPr>
            <a:endParaRPr lang="en-US" sz="955"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Shape 5">
            <a:extLst>
              <a:ext uri="{FF2B5EF4-FFF2-40B4-BE49-F238E27FC236}">
                <a16:creationId xmlns:a16="http://schemas.microsoft.com/office/drawing/2014/main" id="{8179A82C-9E08-19E6-396E-22BB7F863672}"/>
              </a:ext>
            </a:extLst>
          </p:cNvPr>
          <p:cNvSpPr>
            <a:spLocks noChangeAspect="1"/>
          </p:cNvSpPr>
          <p:nvPr/>
        </p:nvSpPr>
        <p:spPr>
          <a:xfrm>
            <a:off x="2874818" y="2493818"/>
            <a:ext cx="2493819" cy="3412415"/>
          </a:xfrm>
          <a:custGeom>
            <a:avLst/>
            <a:gdLst>
              <a:gd name="connsiteX0" fmla="*/ 0 w 4119154"/>
              <a:gd name="connsiteY0" fmla="*/ 2351315 h 5756366"/>
              <a:gd name="connsiteX1" fmla="*/ 801189 w 4119154"/>
              <a:gd name="connsiteY1" fmla="*/ 3361509 h 5756366"/>
              <a:gd name="connsiteX2" fmla="*/ 801189 w 4119154"/>
              <a:gd name="connsiteY2" fmla="*/ 5738949 h 5756366"/>
              <a:gd name="connsiteX3" fmla="*/ 3518263 w 4119154"/>
              <a:gd name="connsiteY3" fmla="*/ 5756366 h 5756366"/>
              <a:gd name="connsiteX4" fmla="*/ 3492137 w 4119154"/>
              <a:gd name="connsiteY4" fmla="*/ 5199018 h 5756366"/>
              <a:gd name="connsiteX5" fmla="*/ 3753394 w 4119154"/>
              <a:gd name="connsiteY5" fmla="*/ 2621280 h 5756366"/>
              <a:gd name="connsiteX6" fmla="*/ 4075612 w 4119154"/>
              <a:gd name="connsiteY6" fmla="*/ 1323703 h 5756366"/>
              <a:gd name="connsiteX7" fmla="*/ 4119154 w 4119154"/>
              <a:gd name="connsiteY7" fmla="*/ 52252 h 5756366"/>
              <a:gd name="connsiteX8" fmla="*/ 4023360 w 4119154"/>
              <a:gd name="connsiteY8" fmla="*/ 0 h 5756366"/>
              <a:gd name="connsiteX9" fmla="*/ 3326674 w 4119154"/>
              <a:gd name="connsiteY9" fmla="*/ 191589 h 5756366"/>
              <a:gd name="connsiteX10" fmla="*/ 2699657 w 4119154"/>
              <a:gd name="connsiteY10" fmla="*/ 478972 h 5756366"/>
              <a:gd name="connsiteX11" fmla="*/ 1933303 w 4119154"/>
              <a:gd name="connsiteY11" fmla="*/ 949235 h 5756366"/>
              <a:gd name="connsiteX12" fmla="*/ 1105989 w 4119154"/>
              <a:gd name="connsiteY12" fmla="*/ 1567543 h 5756366"/>
              <a:gd name="connsiteX13" fmla="*/ 426720 w 4119154"/>
              <a:gd name="connsiteY13" fmla="*/ 2116183 h 5756366"/>
              <a:gd name="connsiteX14" fmla="*/ 0 w 4119154"/>
              <a:gd name="connsiteY14" fmla="*/ 2351315 h 575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9154" h="5756366">
                <a:moveTo>
                  <a:pt x="0" y="2351315"/>
                </a:moveTo>
                <a:lnTo>
                  <a:pt x="801189" y="3361509"/>
                </a:lnTo>
                <a:lnTo>
                  <a:pt x="801189" y="5738949"/>
                </a:lnTo>
                <a:lnTo>
                  <a:pt x="3518263" y="5756366"/>
                </a:lnTo>
                <a:lnTo>
                  <a:pt x="3492137" y="5199018"/>
                </a:lnTo>
                <a:lnTo>
                  <a:pt x="3753394" y="2621280"/>
                </a:lnTo>
                <a:lnTo>
                  <a:pt x="4075612" y="1323703"/>
                </a:lnTo>
                <a:lnTo>
                  <a:pt x="4119154" y="52252"/>
                </a:lnTo>
                <a:lnTo>
                  <a:pt x="4023360" y="0"/>
                </a:lnTo>
                <a:lnTo>
                  <a:pt x="3326674" y="191589"/>
                </a:lnTo>
                <a:lnTo>
                  <a:pt x="2699657" y="478972"/>
                </a:lnTo>
                <a:lnTo>
                  <a:pt x="1933303" y="949235"/>
                </a:lnTo>
                <a:lnTo>
                  <a:pt x="1105989" y="1567543"/>
                </a:lnTo>
                <a:lnTo>
                  <a:pt x="426720" y="2116183"/>
                </a:lnTo>
                <a:lnTo>
                  <a:pt x="0" y="2351315"/>
                </a:lnTo>
                <a:close/>
              </a:path>
            </a:pathLst>
          </a:custGeom>
          <a:noFill/>
          <a:ln w="762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Calibri"/>
            </a:endParaRPr>
          </a:p>
        </p:txBody>
      </p:sp>
      <p:sp>
        <p:nvSpPr>
          <p:cNvPr id="7" name="Freeform: Shape 6">
            <a:extLst>
              <a:ext uri="{FF2B5EF4-FFF2-40B4-BE49-F238E27FC236}">
                <a16:creationId xmlns:a16="http://schemas.microsoft.com/office/drawing/2014/main" id="{814FB039-5CA2-6BC2-1B64-343D311237E0}"/>
              </a:ext>
            </a:extLst>
          </p:cNvPr>
          <p:cNvSpPr>
            <a:spLocks noChangeAspect="1"/>
          </p:cNvSpPr>
          <p:nvPr/>
        </p:nvSpPr>
        <p:spPr>
          <a:xfrm>
            <a:off x="5356762" y="2389909"/>
            <a:ext cx="5051466" cy="3673794"/>
          </a:xfrm>
          <a:custGeom>
            <a:avLst/>
            <a:gdLst>
              <a:gd name="connsiteX0" fmla="*/ 1410788 w 7950926"/>
              <a:gd name="connsiteY0" fmla="*/ 0 h 5782492"/>
              <a:gd name="connsiteX1" fmla="*/ 1454331 w 7950926"/>
              <a:gd name="connsiteY1" fmla="*/ 4206240 h 5782492"/>
              <a:gd name="connsiteX2" fmla="*/ 0 w 7950926"/>
              <a:gd name="connsiteY2" fmla="*/ 4223657 h 5782492"/>
              <a:gd name="connsiteX3" fmla="*/ 34834 w 7950926"/>
              <a:gd name="connsiteY3" fmla="*/ 5782492 h 5782492"/>
              <a:gd name="connsiteX4" fmla="*/ 5547360 w 7950926"/>
              <a:gd name="connsiteY4" fmla="*/ 5765074 h 5782492"/>
              <a:gd name="connsiteX5" fmla="*/ 5547360 w 7950926"/>
              <a:gd name="connsiteY5" fmla="*/ 5312229 h 5782492"/>
              <a:gd name="connsiteX6" fmla="*/ 5773783 w 7950926"/>
              <a:gd name="connsiteY6" fmla="*/ 4920343 h 5782492"/>
              <a:gd name="connsiteX7" fmla="*/ 6200503 w 7950926"/>
              <a:gd name="connsiteY7" fmla="*/ 4450080 h 5782492"/>
              <a:gd name="connsiteX8" fmla="*/ 6557554 w 7950926"/>
              <a:gd name="connsiteY8" fmla="*/ 4206240 h 5782492"/>
              <a:gd name="connsiteX9" fmla="*/ 7245531 w 7950926"/>
              <a:gd name="connsiteY9" fmla="*/ 3944983 h 5782492"/>
              <a:gd name="connsiteX10" fmla="*/ 7707086 w 7950926"/>
              <a:gd name="connsiteY10" fmla="*/ 3892732 h 5782492"/>
              <a:gd name="connsiteX11" fmla="*/ 7950926 w 7950926"/>
              <a:gd name="connsiteY11" fmla="*/ 3074126 h 5782492"/>
              <a:gd name="connsiteX12" fmla="*/ 6853646 w 7950926"/>
              <a:gd name="connsiteY12" fmla="*/ 2577737 h 5782492"/>
              <a:gd name="connsiteX13" fmla="*/ 5704114 w 7950926"/>
              <a:gd name="connsiteY13" fmla="*/ 1837509 h 5782492"/>
              <a:gd name="connsiteX14" fmla="*/ 4781006 w 7950926"/>
              <a:gd name="connsiteY14" fmla="*/ 1062446 h 5782492"/>
              <a:gd name="connsiteX15" fmla="*/ 3849188 w 7950926"/>
              <a:gd name="connsiteY15" fmla="*/ 583474 h 5782492"/>
              <a:gd name="connsiteX16" fmla="*/ 2760617 w 7950926"/>
              <a:gd name="connsiteY16" fmla="*/ 191589 h 5782492"/>
              <a:gd name="connsiteX17" fmla="*/ 1820091 w 7950926"/>
              <a:gd name="connsiteY17" fmla="*/ 8709 h 5782492"/>
              <a:gd name="connsiteX18" fmla="*/ 1410788 w 7950926"/>
              <a:gd name="connsiteY18" fmla="*/ 0 h 578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50926" h="5782492">
                <a:moveTo>
                  <a:pt x="1410788" y="0"/>
                </a:moveTo>
                <a:lnTo>
                  <a:pt x="1454331" y="4206240"/>
                </a:lnTo>
                <a:lnTo>
                  <a:pt x="0" y="4223657"/>
                </a:lnTo>
                <a:lnTo>
                  <a:pt x="34834" y="5782492"/>
                </a:lnTo>
                <a:lnTo>
                  <a:pt x="5547360" y="5765074"/>
                </a:lnTo>
                <a:lnTo>
                  <a:pt x="5547360" y="5312229"/>
                </a:lnTo>
                <a:lnTo>
                  <a:pt x="5773783" y="4920343"/>
                </a:lnTo>
                <a:lnTo>
                  <a:pt x="6200503" y="4450080"/>
                </a:lnTo>
                <a:lnTo>
                  <a:pt x="6557554" y="4206240"/>
                </a:lnTo>
                <a:lnTo>
                  <a:pt x="7245531" y="3944983"/>
                </a:lnTo>
                <a:lnTo>
                  <a:pt x="7707086" y="3892732"/>
                </a:lnTo>
                <a:lnTo>
                  <a:pt x="7950926" y="3074126"/>
                </a:lnTo>
                <a:lnTo>
                  <a:pt x="6853646" y="2577737"/>
                </a:lnTo>
                <a:lnTo>
                  <a:pt x="5704114" y="1837509"/>
                </a:lnTo>
                <a:lnTo>
                  <a:pt x="4781006" y="1062446"/>
                </a:lnTo>
                <a:lnTo>
                  <a:pt x="3849188" y="583474"/>
                </a:lnTo>
                <a:lnTo>
                  <a:pt x="2760617" y="191589"/>
                </a:lnTo>
                <a:lnTo>
                  <a:pt x="1820091" y="8709"/>
                </a:lnTo>
                <a:lnTo>
                  <a:pt x="1410788" y="0"/>
                </a:lnTo>
                <a:close/>
              </a:path>
            </a:pathLst>
          </a:custGeom>
          <a:noFill/>
          <a:ln w="762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Calibri"/>
            </a:endParaRPr>
          </a:p>
        </p:txBody>
      </p:sp>
      <p:sp>
        <p:nvSpPr>
          <p:cNvPr id="8" name="TextBox 7">
            <a:extLst>
              <a:ext uri="{FF2B5EF4-FFF2-40B4-BE49-F238E27FC236}">
                <a16:creationId xmlns:a16="http://schemas.microsoft.com/office/drawing/2014/main" id="{9F9137F3-3B4E-8D36-CF5E-4F4AD72369FA}"/>
              </a:ext>
            </a:extLst>
          </p:cNvPr>
          <p:cNvSpPr txBox="1"/>
          <p:nvPr/>
        </p:nvSpPr>
        <p:spPr>
          <a:xfrm>
            <a:off x="2459182" y="999650"/>
            <a:ext cx="2964378" cy="595804"/>
          </a:xfrm>
          <a:prstGeom prst="rect">
            <a:avLst/>
          </a:prstGeom>
          <a:noFill/>
        </p:spPr>
        <p:txBody>
          <a:bodyPr wrap="square" rtlCol="0">
            <a:spAutoFit/>
          </a:bodyPr>
          <a:lstStyle/>
          <a:p>
            <a:pPr algn="ctr" defTabSz="623438"/>
            <a:r>
              <a:rPr lang="en-US" sz="1636" kern="0" dirty="0">
                <a:solidFill>
                  <a:sysClr val="windowText" lastClr="000000"/>
                </a:solidFill>
                <a:latin typeface="Aptos" panose="020B0004020202020204" pitchFamily="34" charset="0"/>
              </a:rPr>
              <a:t>1,206 surface parking</a:t>
            </a:r>
          </a:p>
          <a:p>
            <a:pPr algn="ctr" defTabSz="623438"/>
            <a:r>
              <a:rPr lang="en-US" sz="1636" kern="0" dirty="0">
                <a:solidFill>
                  <a:sysClr val="windowText" lastClr="000000"/>
                </a:solidFill>
                <a:latin typeface="Aptos" panose="020B0004020202020204" pitchFamily="34" charset="0"/>
              </a:rPr>
              <a:t>retail/restaurant area</a:t>
            </a:r>
          </a:p>
        </p:txBody>
      </p:sp>
      <p:sp>
        <p:nvSpPr>
          <p:cNvPr id="9" name="TextBox 8">
            <a:extLst>
              <a:ext uri="{FF2B5EF4-FFF2-40B4-BE49-F238E27FC236}">
                <a16:creationId xmlns:a16="http://schemas.microsoft.com/office/drawing/2014/main" id="{7708D854-99FA-184D-97C7-F93FA80EDCCC}"/>
              </a:ext>
            </a:extLst>
          </p:cNvPr>
          <p:cNvSpPr txBox="1"/>
          <p:nvPr/>
        </p:nvSpPr>
        <p:spPr>
          <a:xfrm>
            <a:off x="6768441" y="999065"/>
            <a:ext cx="2597727" cy="595804"/>
          </a:xfrm>
          <a:prstGeom prst="rect">
            <a:avLst/>
          </a:prstGeom>
          <a:noFill/>
        </p:spPr>
        <p:txBody>
          <a:bodyPr wrap="square" rtlCol="0">
            <a:spAutoFit/>
          </a:bodyPr>
          <a:lstStyle/>
          <a:p>
            <a:pPr algn="ctr" defTabSz="623438"/>
            <a:r>
              <a:rPr lang="en-US" sz="1636" kern="0" dirty="0">
                <a:solidFill>
                  <a:sysClr val="windowText" lastClr="000000"/>
                </a:solidFill>
                <a:latin typeface="Aptos" panose="020B0004020202020204" pitchFamily="34" charset="0"/>
              </a:rPr>
              <a:t>2,061 surface parking</a:t>
            </a:r>
          </a:p>
          <a:p>
            <a:pPr algn="ctr" defTabSz="623438"/>
            <a:r>
              <a:rPr lang="en-US" sz="1636" kern="0" dirty="0">
                <a:solidFill>
                  <a:sysClr val="windowText" lastClr="000000"/>
                </a:solidFill>
                <a:latin typeface="Aptos" panose="020B0004020202020204" pitchFamily="34" charset="0"/>
              </a:rPr>
              <a:t>retail/restaurant area</a:t>
            </a:r>
          </a:p>
        </p:txBody>
      </p:sp>
      <p:pic>
        <p:nvPicPr>
          <p:cNvPr id="10" name="Picture 9">
            <a:extLst>
              <a:ext uri="{FF2B5EF4-FFF2-40B4-BE49-F238E27FC236}">
                <a16:creationId xmlns:a16="http://schemas.microsoft.com/office/drawing/2014/main" id="{30B679A9-C0A6-4A91-99E5-F4DB0652C884}"/>
              </a:ext>
            </a:extLst>
          </p:cNvPr>
          <p:cNvPicPr>
            <a:picLocks noChangeAspect="1"/>
          </p:cNvPicPr>
          <p:nvPr/>
        </p:nvPicPr>
        <p:blipFill>
          <a:blip r:embed="rId3"/>
          <a:stretch>
            <a:fillRect/>
          </a:stretch>
        </p:blipFill>
        <p:spPr>
          <a:xfrm>
            <a:off x="10564091" y="990883"/>
            <a:ext cx="761659" cy="290319"/>
          </a:xfrm>
          <a:prstGeom prst="rect">
            <a:avLst/>
          </a:prstGeom>
        </p:spPr>
      </p:pic>
      <p:pic>
        <p:nvPicPr>
          <p:cNvPr id="12" name="Picture 11">
            <a:extLst>
              <a:ext uri="{FF2B5EF4-FFF2-40B4-BE49-F238E27FC236}">
                <a16:creationId xmlns:a16="http://schemas.microsoft.com/office/drawing/2014/main" id="{12CEE228-8490-39FB-61C4-FF56A1E1135D}"/>
              </a:ext>
            </a:extLst>
          </p:cNvPr>
          <p:cNvPicPr>
            <a:picLocks noChangeAspect="1"/>
          </p:cNvPicPr>
          <p:nvPr/>
        </p:nvPicPr>
        <p:blipFill>
          <a:blip r:embed="rId3"/>
          <a:stretch>
            <a:fillRect/>
          </a:stretch>
        </p:blipFill>
        <p:spPr>
          <a:xfrm>
            <a:off x="10564091" y="976745"/>
            <a:ext cx="761659" cy="290319"/>
          </a:xfrm>
          <a:prstGeom prst="rect">
            <a:avLst/>
          </a:prstGeom>
        </p:spPr>
      </p:pic>
      <p:pic>
        <p:nvPicPr>
          <p:cNvPr id="13" name="Picture 8">
            <a:extLst>
              <a:ext uri="{FF2B5EF4-FFF2-40B4-BE49-F238E27FC236}">
                <a16:creationId xmlns:a16="http://schemas.microsoft.com/office/drawing/2014/main" id="{8AB78E80-2BAE-E2DD-6B58-AC5D7F99BED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667" t="2294" r="31334" b="40535"/>
          <a:stretch/>
        </p:blipFill>
        <p:spPr bwMode="auto">
          <a:xfrm>
            <a:off x="8261119" y="1803368"/>
            <a:ext cx="329106" cy="3418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B21DDF3-81FA-B1E6-286E-33FD19ABB75E}"/>
              </a:ext>
            </a:extLst>
          </p:cNvPr>
          <p:cNvSpPr txBox="1"/>
          <p:nvPr/>
        </p:nvSpPr>
        <p:spPr>
          <a:xfrm rot="19560348">
            <a:off x="2502988" y="2752685"/>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24</a:t>
            </a:r>
            <a:r>
              <a:rPr lang="en-US" sz="1364" b="1" kern="0" baseline="30000" dirty="0">
                <a:solidFill>
                  <a:srgbClr val="FFFF00"/>
                </a:solidFill>
                <a:effectLst>
                  <a:outerShdw blurRad="38100" dist="38100" dir="2700000" algn="tl">
                    <a:srgbClr val="000000">
                      <a:alpha val="43137"/>
                    </a:srgbClr>
                  </a:outerShdw>
                </a:effectLst>
                <a:latin typeface="Aptos" panose="020B0004020202020204" pitchFamily="34" charset="0"/>
              </a:rPr>
              <a:t>th</a:t>
            </a:r>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 Ave NW</a:t>
            </a:r>
          </a:p>
        </p:txBody>
      </p:sp>
      <p:pic>
        <p:nvPicPr>
          <p:cNvPr id="15" name="Picture 14">
            <a:extLst>
              <a:ext uri="{FF2B5EF4-FFF2-40B4-BE49-F238E27FC236}">
                <a16:creationId xmlns:a16="http://schemas.microsoft.com/office/drawing/2014/main" id="{07A0067F-2B40-AA9F-896D-183D91C0E920}"/>
              </a:ext>
            </a:extLst>
          </p:cNvPr>
          <p:cNvPicPr>
            <a:picLocks noChangeAspect="1"/>
          </p:cNvPicPr>
          <p:nvPr/>
        </p:nvPicPr>
        <p:blipFill>
          <a:blip r:embed="rId5"/>
          <a:stretch>
            <a:fillRect/>
          </a:stretch>
        </p:blipFill>
        <p:spPr>
          <a:xfrm>
            <a:off x="2043546" y="3310889"/>
            <a:ext cx="451355" cy="236223"/>
          </a:xfrm>
          <a:prstGeom prst="rect">
            <a:avLst/>
          </a:prstGeom>
        </p:spPr>
      </p:pic>
      <p:pic>
        <p:nvPicPr>
          <p:cNvPr id="16" name="Picture 15">
            <a:extLst>
              <a:ext uri="{FF2B5EF4-FFF2-40B4-BE49-F238E27FC236}">
                <a16:creationId xmlns:a16="http://schemas.microsoft.com/office/drawing/2014/main" id="{CF307E82-28C7-B066-D8CB-89458880DE31}"/>
              </a:ext>
            </a:extLst>
          </p:cNvPr>
          <p:cNvPicPr>
            <a:picLocks noChangeAspect="1"/>
          </p:cNvPicPr>
          <p:nvPr/>
        </p:nvPicPr>
        <p:blipFill>
          <a:blip r:embed="rId6"/>
          <a:stretch>
            <a:fillRect/>
          </a:stretch>
        </p:blipFill>
        <p:spPr>
          <a:xfrm>
            <a:off x="8433955" y="5147395"/>
            <a:ext cx="358454" cy="303937"/>
          </a:xfrm>
          <a:prstGeom prst="rect">
            <a:avLst/>
          </a:prstGeom>
        </p:spPr>
      </p:pic>
      <p:pic>
        <p:nvPicPr>
          <p:cNvPr id="17" name="Picture 10">
            <a:extLst>
              <a:ext uri="{FF2B5EF4-FFF2-40B4-BE49-F238E27FC236}">
                <a16:creationId xmlns:a16="http://schemas.microsoft.com/office/drawing/2014/main" id="{BADDB736-DD24-25EC-9923-489D641827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5874" y="4329231"/>
            <a:ext cx="759835" cy="1186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2E85B18-33A7-569C-E0FC-71064A156CCA}"/>
              </a:ext>
            </a:extLst>
          </p:cNvPr>
          <p:cNvSpPr txBox="1"/>
          <p:nvPr/>
        </p:nvSpPr>
        <p:spPr>
          <a:xfrm rot="16200000">
            <a:off x="3924311" y="5190462"/>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Rock Creek Rd</a:t>
            </a:r>
          </a:p>
        </p:txBody>
      </p:sp>
    </p:spTree>
    <p:extLst>
      <p:ext uri="{BB962C8B-B14F-4D97-AF65-F5344CB8AC3E}">
        <p14:creationId xmlns:p14="http://schemas.microsoft.com/office/powerpoint/2010/main" val="1912478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p:txBody>
          <a:bodyPr/>
          <a:lstStyle/>
          <a:p>
            <a:r>
              <a:rPr lang="en-US" dirty="0"/>
              <a:t>Walkability</a:t>
            </a:r>
          </a:p>
        </p:txBody>
      </p:sp>
      <p:pic>
        <p:nvPicPr>
          <p:cNvPr id="4" name="Picture 3">
            <a:extLst>
              <a:ext uri="{FF2B5EF4-FFF2-40B4-BE49-F238E27FC236}">
                <a16:creationId xmlns:a16="http://schemas.microsoft.com/office/drawing/2014/main" id="{C7F026C8-B20E-CB73-787D-A0D0C8074E26}"/>
              </a:ext>
            </a:extLst>
          </p:cNvPr>
          <p:cNvPicPr>
            <a:picLocks noChangeAspect="1"/>
          </p:cNvPicPr>
          <p:nvPr/>
        </p:nvPicPr>
        <p:blipFill>
          <a:blip r:embed="rId2"/>
          <a:stretch>
            <a:fillRect/>
          </a:stretch>
        </p:blipFill>
        <p:spPr>
          <a:xfrm>
            <a:off x="1299354" y="962841"/>
            <a:ext cx="9593292" cy="5438992"/>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20653E8E-252B-01B8-430A-65C8430CD65E}"/>
              </a:ext>
            </a:extLst>
          </p:cNvPr>
          <p:cNvCxnSpPr>
            <a:cxnSpLocks/>
          </p:cNvCxnSpPr>
          <p:nvPr/>
        </p:nvCxnSpPr>
        <p:spPr>
          <a:xfrm flipV="1">
            <a:off x="5628409" y="2705785"/>
            <a:ext cx="0" cy="1941311"/>
          </a:xfrm>
          <a:prstGeom prst="straightConnector1">
            <a:avLst/>
          </a:prstGeom>
          <a:ln w="762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Freeform: Shape 6">
            <a:extLst>
              <a:ext uri="{FF2B5EF4-FFF2-40B4-BE49-F238E27FC236}">
                <a16:creationId xmlns:a16="http://schemas.microsoft.com/office/drawing/2014/main" id="{66BC9158-8476-59F8-431A-52B768137DCC}"/>
              </a:ext>
            </a:extLst>
          </p:cNvPr>
          <p:cNvSpPr/>
          <p:nvPr/>
        </p:nvSpPr>
        <p:spPr>
          <a:xfrm>
            <a:off x="10061375" y="1712422"/>
            <a:ext cx="344196" cy="3236571"/>
          </a:xfrm>
          <a:custGeom>
            <a:avLst/>
            <a:gdLst>
              <a:gd name="connsiteX0" fmla="*/ 231112 w 266282"/>
              <a:gd name="connsiteY0" fmla="*/ 0 h 2421653"/>
              <a:gd name="connsiteX1" fmla="*/ 266282 w 266282"/>
              <a:gd name="connsiteY1" fmla="*/ 401934 h 2421653"/>
              <a:gd name="connsiteX2" fmla="*/ 226088 w 266282"/>
              <a:gd name="connsiteY2" fmla="*/ 713433 h 2421653"/>
              <a:gd name="connsiteX3" fmla="*/ 25121 w 266282"/>
              <a:gd name="connsiteY3" fmla="*/ 1517301 h 2421653"/>
              <a:gd name="connsiteX4" fmla="*/ 0 w 266282"/>
              <a:gd name="connsiteY4" fmla="*/ 1713244 h 2421653"/>
              <a:gd name="connsiteX5" fmla="*/ 10049 w 266282"/>
              <a:gd name="connsiteY5" fmla="*/ 2421653 h 242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282" h="2421653">
                <a:moveTo>
                  <a:pt x="231112" y="0"/>
                </a:moveTo>
                <a:lnTo>
                  <a:pt x="266282" y="401934"/>
                </a:lnTo>
                <a:lnTo>
                  <a:pt x="226088" y="713433"/>
                </a:lnTo>
                <a:lnTo>
                  <a:pt x="25121" y="1517301"/>
                </a:lnTo>
                <a:lnTo>
                  <a:pt x="0" y="1713244"/>
                </a:lnTo>
                <a:lnTo>
                  <a:pt x="10049" y="2421653"/>
                </a:lnTo>
              </a:path>
            </a:pathLst>
          </a:custGeom>
          <a:noFill/>
          <a:ln w="76200">
            <a:solidFill>
              <a:srgbClr val="006600"/>
            </a:solidFill>
            <a:prstDash val="sysDot"/>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623438">
              <a:defRPr/>
            </a:pPr>
            <a:endParaRPr lang="en-US" sz="1227" kern="0" dirty="0">
              <a:solidFill>
                <a:prstClr val="white"/>
              </a:solidFill>
              <a:latin typeface="Calibri"/>
            </a:endParaRPr>
          </a:p>
        </p:txBody>
      </p:sp>
      <p:cxnSp>
        <p:nvCxnSpPr>
          <p:cNvPr id="8" name="Straight Arrow Connector 7">
            <a:extLst>
              <a:ext uri="{FF2B5EF4-FFF2-40B4-BE49-F238E27FC236}">
                <a16:creationId xmlns:a16="http://schemas.microsoft.com/office/drawing/2014/main" id="{68E11AF2-6C33-2BED-2D99-E5A87C546114}"/>
              </a:ext>
            </a:extLst>
          </p:cNvPr>
          <p:cNvCxnSpPr>
            <a:cxnSpLocks/>
          </p:cNvCxnSpPr>
          <p:nvPr/>
        </p:nvCxnSpPr>
        <p:spPr>
          <a:xfrm>
            <a:off x="8302596" y="3864210"/>
            <a:ext cx="261243" cy="339141"/>
          </a:xfrm>
          <a:prstGeom prst="straightConnector1">
            <a:avLst/>
          </a:prstGeom>
          <a:ln w="762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E7EBA56-B350-77E5-6775-24BAB93B72E8}"/>
              </a:ext>
            </a:extLst>
          </p:cNvPr>
          <p:cNvCxnSpPr>
            <a:cxnSpLocks/>
          </p:cNvCxnSpPr>
          <p:nvPr/>
        </p:nvCxnSpPr>
        <p:spPr>
          <a:xfrm>
            <a:off x="7958397" y="4647095"/>
            <a:ext cx="344199" cy="0"/>
          </a:xfrm>
          <a:prstGeom prst="straightConnector1">
            <a:avLst/>
          </a:prstGeom>
          <a:ln w="762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7B4A93D-C1D8-0281-EF9E-1B199A4C2D2A}"/>
              </a:ext>
            </a:extLst>
          </p:cNvPr>
          <p:cNvCxnSpPr>
            <a:cxnSpLocks/>
          </p:cNvCxnSpPr>
          <p:nvPr/>
        </p:nvCxnSpPr>
        <p:spPr>
          <a:xfrm>
            <a:off x="6927273" y="4647096"/>
            <a:ext cx="0" cy="545928"/>
          </a:xfrm>
          <a:prstGeom prst="straightConnector1">
            <a:avLst/>
          </a:prstGeom>
          <a:ln w="762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AF0AA6B-826A-9186-8F0F-D11D335D4ECA}"/>
              </a:ext>
            </a:extLst>
          </p:cNvPr>
          <p:cNvSpPr txBox="1"/>
          <p:nvPr/>
        </p:nvSpPr>
        <p:spPr>
          <a:xfrm>
            <a:off x="5111216" y="5873047"/>
            <a:ext cx="1202532" cy="344069"/>
          </a:xfrm>
          <a:prstGeom prst="rect">
            <a:avLst/>
          </a:prstGeom>
          <a:noFill/>
          <a:ln>
            <a:noFill/>
          </a:ln>
        </p:spPr>
        <p:txBody>
          <a:bodyPr>
            <a:spAutoFit/>
          </a:bodyPr>
          <a:lstStyle/>
          <a:p>
            <a:pPr algn="ctr" defTabSz="623438">
              <a:defRPr/>
            </a:pPr>
            <a:r>
              <a:rPr lang="en-US" sz="1636" b="1" kern="0" dirty="0">
                <a:solidFill>
                  <a:srgbClr val="FFFF00"/>
                </a:solidFill>
                <a:effectLst>
                  <a:outerShdw blurRad="38100" dist="38100" dir="2700000" algn="tl">
                    <a:srgbClr val="000000">
                      <a:alpha val="43137"/>
                    </a:srgbClr>
                  </a:outerShdw>
                </a:effectLst>
              </a:rPr>
              <a:t>0.6 Miles</a:t>
            </a:r>
          </a:p>
        </p:txBody>
      </p:sp>
      <p:cxnSp>
        <p:nvCxnSpPr>
          <p:cNvPr id="12" name="Straight Arrow Connector 11">
            <a:extLst>
              <a:ext uri="{FF2B5EF4-FFF2-40B4-BE49-F238E27FC236}">
                <a16:creationId xmlns:a16="http://schemas.microsoft.com/office/drawing/2014/main" id="{D4D8DC97-821D-7779-0611-A34FC8DED3E7}"/>
              </a:ext>
            </a:extLst>
          </p:cNvPr>
          <p:cNvCxnSpPr>
            <a:cxnSpLocks/>
          </p:cNvCxnSpPr>
          <p:nvPr/>
        </p:nvCxnSpPr>
        <p:spPr>
          <a:xfrm flipH="1">
            <a:off x="1887682" y="6048453"/>
            <a:ext cx="3281795" cy="0"/>
          </a:xfrm>
          <a:prstGeom prst="straightConnector1">
            <a:avLst/>
          </a:prstGeom>
          <a:ln w="76200">
            <a:solidFill>
              <a:srgbClr val="FFFF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9459D1-7074-18A0-91B1-2624881AB77A}"/>
              </a:ext>
            </a:extLst>
          </p:cNvPr>
          <p:cNvCxnSpPr>
            <a:cxnSpLocks/>
          </p:cNvCxnSpPr>
          <p:nvPr/>
        </p:nvCxnSpPr>
        <p:spPr>
          <a:xfrm>
            <a:off x="6231990" y="6039443"/>
            <a:ext cx="3829384" cy="0"/>
          </a:xfrm>
          <a:prstGeom prst="straightConnector1">
            <a:avLst/>
          </a:prstGeom>
          <a:ln w="76200">
            <a:solidFill>
              <a:srgbClr val="FFFF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8C732C0-67CB-60D8-EC7E-57B75D07557E}"/>
              </a:ext>
            </a:extLst>
          </p:cNvPr>
          <p:cNvPicPr>
            <a:picLocks noChangeAspect="1"/>
          </p:cNvPicPr>
          <p:nvPr/>
        </p:nvPicPr>
        <p:blipFill>
          <a:blip r:embed="rId3"/>
          <a:stretch>
            <a:fillRect/>
          </a:stretch>
        </p:blipFill>
        <p:spPr>
          <a:xfrm>
            <a:off x="10564091" y="976745"/>
            <a:ext cx="761659" cy="290319"/>
          </a:xfrm>
          <a:prstGeom prst="rect">
            <a:avLst/>
          </a:prstGeom>
        </p:spPr>
      </p:pic>
      <p:sp>
        <p:nvSpPr>
          <p:cNvPr id="16" name="Freeform: Shape 15">
            <a:extLst>
              <a:ext uri="{FF2B5EF4-FFF2-40B4-BE49-F238E27FC236}">
                <a16:creationId xmlns:a16="http://schemas.microsoft.com/office/drawing/2014/main" id="{28769B0C-162E-9EA3-FE90-27C7073EA91B}"/>
              </a:ext>
            </a:extLst>
          </p:cNvPr>
          <p:cNvSpPr/>
          <p:nvPr/>
        </p:nvSpPr>
        <p:spPr>
          <a:xfrm>
            <a:off x="2894697" y="2764885"/>
            <a:ext cx="7351342" cy="1843257"/>
          </a:xfrm>
          <a:custGeom>
            <a:avLst/>
            <a:gdLst>
              <a:gd name="connsiteX0" fmla="*/ 0 w 10781968"/>
              <a:gd name="connsiteY0" fmla="*/ 1908313 h 2703444"/>
              <a:gd name="connsiteX1" fmla="*/ 1940118 w 10781968"/>
              <a:gd name="connsiteY1" fmla="*/ 2703444 h 2703444"/>
              <a:gd name="connsiteX2" fmla="*/ 7442421 w 10781968"/>
              <a:gd name="connsiteY2" fmla="*/ 2703444 h 2703444"/>
              <a:gd name="connsiteX3" fmla="*/ 7434469 w 10781968"/>
              <a:gd name="connsiteY3" fmla="*/ 2035534 h 2703444"/>
              <a:gd name="connsiteX4" fmla="*/ 9477955 w 10781968"/>
              <a:gd name="connsiteY4" fmla="*/ 429371 h 2703444"/>
              <a:gd name="connsiteX5" fmla="*/ 10344647 w 10781968"/>
              <a:gd name="connsiteY5" fmla="*/ 0 h 2703444"/>
              <a:gd name="connsiteX6" fmla="*/ 10781968 w 10781968"/>
              <a:gd name="connsiteY6" fmla="*/ 119270 h 270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1968" h="2703444">
                <a:moveTo>
                  <a:pt x="0" y="1908313"/>
                </a:moveTo>
                <a:lnTo>
                  <a:pt x="1940118" y="2703444"/>
                </a:lnTo>
                <a:lnTo>
                  <a:pt x="7442421" y="2703444"/>
                </a:lnTo>
                <a:cubicBezTo>
                  <a:pt x="7439770" y="2480807"/>
                  <a:pt x="7437120" y="2258171"/>
                  <a:pt x="7434469" y="2035534"/>
                </a:cubicBezTo>
                <a:lnTo>
                  <a:pt x="9477955" y="429371"/>
                </a:lnTo>
                <a:lnTo>
                  <a:pt x="10344647" y="0"/>
                </a:lnTo>
                <a:lnTo>
                  <a:pt x="10781968" y="119270"/>
                </a:lnTo>
              </a:path>
            </a:pathLst>
          </a:custGeom>
          <a:noFill/>
          <a:ln w="76200">
            <a:solidFill>
              <a:schemeClr val="tx1"/>
            </a:solidFill>
            <a:prstDash val="sysDash"/>
            <a:headEnd type="arrow"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3438"/>
            <a:endParaRPr lang="en-US" sz="1227" kern="0" dirty="0">
              <a:solidFill>
                <a:prstClr val="white"/>
              </a:solidFill>
              <a:latin typeface="Calibri"/>
            </a:endParaRPr>
          </a:p>
        </p:txBody>
      </p:sp>
      <p:sp>
        <p:nvSpPr>
          <p:cNvPr id="17" name="TextBox 16">
            <a:extLst>
              <a:ext uri="{FF2B5EF4-FFF2-40B4-BE49-F238E27FC236}">
                <a16:creationId xmlns:a16="http://schemas.microsoft.com/office/drawing/2014/main" id="{1A4925E1-D993-CAC9-2C2C-A6104EF07E63}"/>
              </a:ext>
            </a:extLst>
          </p:cNvPr>
          <p:cNvSpPr txBox="1"/>
          <p:nvPr/>
        </p:nvSpPr>
        <p:spPr>
          <a:xfrm rot="19560348">
            <a:off x="7493802" y="2050898"/>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24</a:t>
            </a:r>
            <a:r>
              <a:rPr lang="en-US" sz="1364" b="1" kern="0" baseline="30000" dirty="0">
                <a:solidFill>
                  <a:srgbClr val="FFFF00"/>
                </a:solidFill>
                <a:effectLst>
                  <a:outerShdw blurRad="38100" dist="38100" dir="2700000" algn="tl">
                    <a:srgbClr val="000000">
                      <a:alpha val="43137"/>
                    </a:srgbClr>
                  </a:outerShdw>
                </a:effectLst>
                <a:latin typeface="Aptos" panose="020B0004020202020204" pitchFamily="34" charset="0"/>
              </a:rPr>
              <a:t>th</a:t>
            </a:r>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 Ave NW</a:t>
            </a:r>
          </a:p>
        </p:txBody>
      </p:sp>
      <p:pic>
        <p:nvPicPr>
          <p:cNvPr id="18" name="Picture 17">
            <a:extLst>
              <a:ext uri="{FF2B5EF4-FFF2-40B4-BE49-F238E27FC236}">
                <a16:creationId xmlns:a16="http://schemas.microsoft.com/office/drawing/2014/main" id="{4B7B7DEC-338E-6CF7-07CB-D3EDEE4B7A64}"/>
              </a:ext>
            </a:extLst>
          </p:cNvPr>
          <p:cNvPicPr>
            <a:picLocks noChangeAspect="1"/>
          </p:cNvPicPr>
          <p:nvPr/>
        </p:nvPicPr>
        <p:blipFill>
          <a:blip r:embed="rId4"/>
          <a:stretch>
            <a:fillRect/>
          </a:stretch>
        </p:blipFill>
        <p:spPr>
          <a:xfrm>
            <a:off x="6285088" y="2725933"/>
            <a:ext cx="451355" cy="236223"/>
          </a:xfrm>
          <a:prstGeom prst="rect">
            <a:avLst/>
          </a:prstGeom>
        </p:spPr>
      </p:pic>
      <p:sp>
        <p:nvSpPr>
          <p:cNvPr id="21" name="TextBox 20">
            <a:extLst>
              <a:ext uri="{FF2B5EF4-FFF2-40B4-BE49-F238E27FC236}">
                <a16:creationId xmlns:a16="http://schemas.microsoft.com/office/drawing/2014/main" id="{CA93F92B-742A-C20D-09D5-E0884D78CAA9}"/>
              </a:ext>
            </a:extLst>
          </p:cNvPr>
          <p:cNvSpPr txBox="1"/>
          <p:nvPr/>
        </p:nvSpPr>
        <p:spPr>
          <a:xfrm rot="16200000">
            <a:off x="8999129" y="5299129"/>
            <a:ext cx="2493818" cy="302262"/>
          </a:xfrm>
          <a:prstGeom prst="rect">
            <a:avLst/>
          </a:prstGeom>
          <a:noFill/>
        </p:spPr>
        <p:txBody>
          <a:bodyPr wrap="square" rtlCol="0">
            <a:spAutoFit/>
          </a:bodyPr>
          <a:lstStyle/>
          <a:p>
            <a:pPr algn="ctr" defTabSz="623438"/>
            <a:r>
              <a:rPr lang="en-US" sz="1364" b="1" kern="0" dirty="0">
                <a:solidFill>
                  <a:srgbClr val="FFFF00"/>
                </a:solidFill>
                <a:effectLst>
                  <a:outerShdw blurRad="38100" dist="38100" dir="2700000" algn="tl">
                    <a:srgbClr val="000000">
                      <a:alpha val="43137"/>
                    </a:srgbClr>
                  </a:outerShdw>
                </a:effectLst>
                <a:latin typeface="Aptos" panose="020B0004020202020204" pitchFamily="34" charset="0"/>
              </a:rPr>
              <a:t>Rock Creek Rd</a:t>
            </a:r>
          </a:p>
        </p:txBody>
      </p:sp>
    </p:spTree>
    <p:extLst>
      <p:ext uri="{BB962C8B-B14F-4D97-AF65-F5344CB8AC3E}">
        <p14:creationId xmlns:p14="http://schemas.microsoft.com/office/powerpoint/2010/main" val="2793841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building, outdoor, sky&#10;&#10;Description automatically generated">
            <a:extLst>
              <a:ext uri="{FF2B5EF4-FFF2-40B4-BE49-F238E27FC236}">
                <a16:creationId xmlns:a16="http://schemas.microsoft.com/office/drawing/2014/main" id="{1DB47D29-5991-6EED-921E-9F4BC8A52F61}"/>
              </a:ext>
            </a:extLst>
          </p:cNvPr>
          <p:cNvPicPr>
            <a:picLocks noChangeAspect="1"/>
          </p:cNvPicPr>
          <p:nvPr/>
        </p:nvPicPr>
        <p:blipFill rotWithShape="1">
          <a:blip r:embed="rId3"/>
          <a:srcRect l="5096" t="8726" r="1828" b="12316"/>
          <a:stretch/>
        </p:blipFill>
        <p:spPr>
          <a:xfrm>
            <a:off x="0" y="-1"/>
            <a:ext cx="12192000" cy="6857999"/>
          </a:xfrm>
          <a:prstGeom prst="rect">
            <a:avLst/>
          </a:prstGeom>
        </p:spPr>
      </p:pic>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4"/>
          <a:srcRect l="7419" b="11637"/>
          <a:stretch/>
        </p:blipFill>
        <p:spPr>
          <a:xfrm>
            <a:off x="0" y="1101090"/>
            <a:ext cx="5102860" cy="5756908"/>
          </a:xfrm>
          <a:prstGeom prst="rect">
            <a:avLst/>
          </a:prstGeom>
        </p:spPr>
      </p:pic>
      <p:sp>
        <p:nvSpPr>
          <p:cNvPr id="26" name="Rectangle 25">
            <a:extLst>
              <a:ext uri="{FF2B5EF4-FFF2-40B4-BE49-F238E27FC236}">
                <a16:creationId xmlns:a16="http://schemas.microsoft.com/office/drawing/2014/main" id="{8120AAE2-20E4-19E1-1612-90D72A967757}"/>
              </a:ext>
            </a:extLst>
          </p:cNvPr>
          <p:cNvSpPr/>
          <p:nvPr/>
        </p:nvSpPr>
        <p:spPr>
          <a:xfrm>
            <a:off x="623204" y="363038"/>
            <a:ext cx="10945591" cy="613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494E5AD-C566-525E-30CB-2D9944D8E1EA}"/>
              </a:ext>
            </a:extLst>
          </p:cNvPr>
          <p:cNvSpPr txBox="1"/>
          <p:nvPr/>
        </p:nvSpPr>
        <p:spPr>
          <a:xfrm>
            <a:off x="1371100" y="1101090"/>
            <a:ext cx="68585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200" normalizeH="0" baseline="0" noProof="0">
                <a:ln>
                  <a:noFill/>
                </a:ln>
                <a:solidFill>
                  <a:prstClr val="black"/>
                </a:solidFill>
                <a:effectLst/>
                <a:uLnTx/>
                <a:uFillTx/>
                <a:latin typeface="Futura PT Bold" panose="020B0502020204020303" pitchFamily="34" charset="77"/>
                <a:ea typeface="+mn-ea"/>
                <a:cs typeface="Futura" panose="020B0602020204020303" pitchFamily="34" charset="-79"/>
              </a:rPr>
              <a:t>TAX INCREMENT FINANCE</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994763" y="-631164"/>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Diagram&#10;&#10;Description automatically generated">
            <a:extLst>
              <a:ext uri="{FF2B5EF4-FFF2-40B4-BE49-F238E27FC236}">
                <a16:creationId xmlns:a16="http://schemas.microsoft.com/office/drawing/2014/main" id="{F68ADED6-66BD-A1E8-272B-6182A5BF620F}"/>
              </a:ext>
            </a:extLst>
          </p:cNvPr>
          <p:cNvPicPr>
            <a:picLocks noChangeAspect="1"/>
          </p:cNvPicPr>
          <p:nvPr/>
        </p:nvPicPr>
        <p:blipFill>
          <a:blip r:embed="rId5"/>
          <a:stretch>
            <a:fillRect/>
          </a:stretch>
        </p:blipFill>
        <p:spPr>
          <a:xfrm>
            <a:off x="0" y="0"/>
            <a:ext cx="12191999" cy="6858000"/>
          </a:xfrm>
          <a:prstGeom prst="rect">
            <a:avLst/>
          </a:prstGeom>
        </p:spPr>
      </p:pic>
    </p:spTree>
    <p:extLst>
      <p:ext uri="{BB962C8B-B14F-4D97-AF65-F5344CB8AC3E}">
        <p14:creationId xmlns:p14="http://schemas.microsoft.com/office/powerpoint/2010/main" val="40491799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print of a building&#10;&#10;Description automatically generated">
            <a:extLst>
              <a:ext uri="{FF2B5EF4-FFF2-40B4-BE49-F238E27FC236}">
                <a16:creationId xmlns:a16="http://schemas.microsoft.com/office/drawing/2014/main" id="{49EC30D2-D724-5BC3-4A67-830A501B169A}"/>
              </a:ext>
            </a:extLst>
          </p:cNvPr>
          <p:cNvPicPr>
            <a:picLocks noChangeAspect="1"/>
          </p:cNvPicPr>
          <p:nvPr/>
        </p:nvPicPr>
        <p:blipFill>
          <a:blip r:embed="rId3"/>
          <a:stretch>
            <a:fillRect/>
          </a:stretch>
        </p:blipFill>
        <p:spPr>
          <a:xfrm>
            <a:off x="7089140" y="0"/>
            <a:ext cx="4437529" cy="6858000"/>
          </a:xfrm>
          <a:prstGeom prst="rect">
            <a:avLst/>
          </a:prstGeom>
        </p:spPr>
      </p:pic>
      <p:sp>
        <p:nvSpPr>
          <p:cNvPr id="6" name="TextBox 5">
            <a:extLst>
              <a:ext uri="{FF2B5EF4-FFF2-40B4-BE49-F238E27FC236}">
                <a16:creationId xmlns:a16="http://schemas.microsoft.com/office/drawing/2014/main" id="{80BF13B3-D8B8-7684-CDD6-82E79A3857F2}"/>
              </a:ext>
            </a:extLst>
          </p:cNvPr>
          <p:cNvSpPr txBox="1"/>
          <p:nvPr/>
        </p:nvSpPr>
        <p:spPr>
          <a:xfrm>
            <a:off x="425465" y="562481"/>
            <a:ext cx="666367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all" spc="200" normalizeH="0" baseline="0" noProof="0" dirty="0">
                <a:ln>
                  <a:noFill/>
                </a:ln>
                <a:solidFill>
                  <a:prstClr val="black"/>
                </a:solidFill>
                <a:effectLst/>
                <a:uLnTx/>
                <a:uFillTx/>
                <a:latin typeface="Futura PT Bold" panose="020B0502020204020303" pitchFamily="34" charset="77"/>
                <a:ea typeface="+mn-ea"/>
                <a:cs typeface="Futura" panose="020B0602020204020303" pitchFamily="34" charset="-79"/>
              </a:rPr>
              <a:t>Proposed Rock Creek Entertainment District Project Plan</a:t>
            </a:r>
          </a:p>
        </p:txBody>
      </p:sp>
    </p:spTree>
    <p:extLst>
      <p:ext uri="{BB962C8B-B14F-4D97-AF65-F5344CB8AC3E}">
        <p14:creationId xmlns:p14="http://schemas.microsoft.com/office/powerpoint/2010/main" val="628368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3"/>
          <a:srcRect l="7419" b="11637"/>
          <a:stretch/>
        </p:blipFill>
        <p:spPr>
          <a:xfrm>
            <a:off x="0" y="1101090"/>
            <a:ext cx="5102860" cy="5756908"/>
          </a:xfrm>
          <a:prstGeom prst="rect">
            <a:avLst/>
          </a:prstGeom>
        </p:spPr>
      </p:pic>
      <p:sp>
        <p:nvSpPr>
          <p:cNvPr id="26" name="Rectangle 25">
            <a:extLst>
              <a:ext uri="{FF2B5EF4-FFF2-40B4-BE49-F238E27FC236}">
                <a16:creationId xmlns:a16="http://schemas.microsoft.com/office/drawing/2014/main" id="{8120AAE2-20E4-19E1-1612-90D72A967757}"/>
              </a:ext>
            </a:extLst>
          </p:cNvPr>
          <p:cNvSpPr/>
          <p:nvPr/>
        </p:nvSpPr>
        <p:spPr>
          <a:xfrm>
            <a:off x="377834" y="363038"/>
            <a:ext cx="10945591" cy="613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a:latin typeface="Montserrat" panose="00000500000000000000" pitchFamily="2" charset="0"/>
              </a:rPr>
              <a:t>Authorized under Local Development Act and Oklahoma Constitution Art 10, Sec. 6C</a:t>
            </a:r>
          </a:p>
          <a:p>
            <a:pPr eaLnBrk="1" hangingPunct="1"/>
            <a:r>
              <a:rPr lang="en-US">
                <a:latin typeface="Montserrat" panose="00000500000000000000" pitchFamily="2" charset="0"/>
              </a:rPr>
              <a:t>Up to 25 years</a:t>
            </a:r>
          </a:p>
          <a:p>
            <a:pPr eaLnBrk="1" hangingPunct="1"/>
            <a:r>
              <a:rPr lang="en-US">
                <a:latin typeface="Montserrat" panose="00000500000000000000" pitchFamily="2" charset="0"/>
              </a:rPr>
              <a:t>Taxing jurisdictions are part of the process</a:t>
            </a:r>
          </a:p>
        </p:txBody>
      </p:sp>
      <p:sp>
        <p:nvSpPr>
          <p:cNvPr id="10" name="TextBox 9">
            <a:extLst>
              <a:ext uri="{FF2B5EF4-FFF2-40B4-BE49-F238E27FC236}">
                <a16:creationId xmlns:a16="http://schemas.microsoft.com/office/drawing/2014/main" id="{1CD09017-46B2-FB2C-2889-F51A8C40F9ED}"/>
              </a:ext>
            </a:extLst>
          </p:cNvPr>
          <p:cNvSpPr txBox="1"/>
          <p:nvPr/>
        </p:nvSpPr>
        <p:spPr>
          <a:xfrm>
            <a:off x="868575" y="1843726"/>
            <a:ext cx="10773129" cy="4801314"/>
          </a:xfrm>
          <a:prstGeom prst="rect">
            <a:avLst/>
          </a:prstGeom>
          <a:noFill/>
        </p:spPr>
        <p:txBody>
          <a:bodyPr wrap="square" rtlCol="0">
            <a:spAutoFit/>
          </a:bodyPr>
          <a:lstStyle/>
          <a:p>
            <a:pPr marL="342900" indent="-342900">
              <a:buClr>
                <a:srgbClr val="A7DA6E"/>
              </a:buClr>
              <a:buSzPct val="150000"/>
              <a:buFont typeface="Arial" panose="020B0604020202020204" pitchFamily="34" charset="0"/>
              <a:buChar char="•"/>
            </a:pPr>
            <a:r>
              <a:rPr lang="en-US" dirty="0">
                <a:latin typeface="Montserrat Medium" panose="00000600000000000000" pitchFamily="2" charset="0"/>
              </a:rPr>
              <a:t>Mixed-use Project previously discussed this evening:</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rPr>
              <a:t>$1+ billion investment including residential, retail, office, commercial, arena, parking garage, and hotel, along with festival plaza and related public improvements</a:t>
            </a:r>
          </a:p>
          <a:p>
            <a:pPr marL="285750" indent="-285750">
              <a:buClr>
                <a:srgbClr val="A7DA6E"/>
              </a:buClr>
              <a:buSzPct val="150000"/>
              <a:buFont typeface="Arial" panose="020B0604020202020204" pitchFamily="34" charset="0"/>
              <a:buChar char="•"/>
            </a:pPr>
            <a:endParaRPr lang="en-US"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dirty="0">
                <a:latin typeface="Montserrat Medium" panose="00000600000000000000" pitchFamily="2" charset="0"/>
              </a:rPr>
              <a:t>Proposed 2 TIF Districts for up to 25 fiscal years:</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rPr>
              <a:t>Increment District </a:t>
            </a:r>
            <a:r>
              <a:rPr lang="en-US" dirty="0" smtClean="0">
                <a:latin typeface="Montserrat Medium" panose="00000600000000000000" pitchFamily="2" charset="0"/>
              </a:rPr>
              <a:t>4: Sales </a:t>
            </a:r>
            <a:r>
              <a:rPr lang="en-US" dirty="0">
                <a:latin typeface="Montserrat Medium" panose="00000600000000000000" pitchFamily="2" charset="0"/>
              </a:rPr>
              <a:t>T</a:t>
            </a:r>
            <a:r>
              <a:rPr lang="en-US" dirty="0" smtClean="0">
                <a:latin typeface="Montserrat Medium" panose="00000600000000000000" pitchFamily="2" charset="0"/>
              </a:rPr>
              <a:t>ax </a:t>
            </a:r>
            <a:r>
              <a:rPr lang="en-US" dirty="0">
                <a:latin typeface="Montserrat Medium" panose="00000600000000000000" pitchFamily="2" charset="0"/>
              </a:rPr>
              <a:t>TIF district, collecting non-dedicated and capital improvements sales taxes (3%) generated by the Project starting 5/1/25</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rPr>
              <a:t>Increment District </a:t>
            </a:r>
            <a:r>
              <a:rPr lang="en-US" dirty="0" smtClean="0">
                <a:latin typeface="Montserrat Medium" panose="00000600000000000000" pitchFamily="2" charset="0"/>
              </a:rPr>
              <a:t>5: Property Tax </a:t>
            </a:r>
            <a:r>
              <a:rPr lang="en-US" dirty="0">
                <a:latin typeface="Montserrat Medium" panose="00000600000000000000" pitchFamily="2" charset="0"/>
              </a:rPr>
              <a:t>TIF </a:t>
            </a:r>
            <a:r>
              <a:rPr lang="en-US" dirty="0" smtClean="0">
                <a:latin typeface="Montserrat Medium" panose="00000600000000000000" pitchFamily="2" charset="0"/>
              </a:rPr>
              <a:t>district, </a:t>
            </a:r>
            <a:r>
              <a:rPr lang="en-US" dirty="0">
                <a:latin typeface="Montserrat Medium" panose="00000600000000000000" pitchFamily="2" charset="0"/>
              </a:rPr>
              <a:t>collecting 100% of ad valorem taxes generated by the Project starting 12/31/26</a:t>
            </a:r>
          </a:p>
          <a:p>
            <a:pPr marL="742950" lvl="1" indent="-285750">
              <a:buClr>
                <a:srgbClr val="A7DA6E"/>
              </a:buClr>
              <a:buSzPct val="150000"/>
              <a:buFont typeface="Arial" panose="020B0604020202020204" pitchFamily="34" charset="0"/>
              <a:buChar char="•"/>
            </a:pPr>
            <a:endParaRPr lang="en-US"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dirty="0">
                <a:latin typeface="Montserrat Medium" panose="00000600000000000000" pitchFamily="2" charset="0"/>
              </a:rPr>
              <a:t>Authorized Project Costs up to $600 million, primarily assistance in development financing</a:t>
            </a:r>
          </a:p>
          <a:p>
            <a:pPr marL="285750" indent="-285750">
              <a:buClr>
                <a:srgbClr val="A7DA6E"/>
              </a:buClr>
              <a:buSzPct val="150000"/>
              <a:buFont typeface="Arial" panose="020B0604020202020204" pitchFamily="34" charset="0"/>
              <a:buChar char="•"/>
            </a:pPr>
            <a:endParaRPr lang="en-US" dirty="0">
              <a:latin typeface="Montserrat Medium" panose="00000600000000000000" pitchFamily="2" charset="0"/>
              <a:cs typeface="Times New Roman" pitchFamily="18" charset="0"/>
            </a:endParaRPr>
          </a:p>
          <a:p>
            <a:pPr marL="285750" indent="-285750">
              <a:buClr>
                <a:srgbClr val="A7DA6E"/>
              </a:buClr>
              <a:buSzPct val="150000"/>
              <a:buFont typeface="Arial" panose="020B0604020202020204" pitchFamily="34" charset="0"/>
              <a:buChar char="•"/>
            </a:pPr>
            <a:r>
              <a:rPr lang="en-US" dirty="0">
                <a:latin typeface="Montserrat Medium" panose="00000600000000000000" pitchFamily="2" charset="0"/>
                <a:cs typeface="Times New Roman" pitchFamily="18" charset="0"/>
              </a:rPr>
              <a:t>Estimated total </a:t>
            </a:r>
            <a:r>
              <a:rPr lang="en-US" dirty="0" smtClean="0">
                <a:latin typeface="Montserrat Medium" panose="00000600000000000000" pitchFamily="2" charset="0"/>
                <a:cs typeface="Times New Roman" pitchFamily="18" charset="0"/>
              </a:rPr>
              <a:t>incremental tax </a:t>
            </a:r>
            <a:r>
              <a:rPr lang="en-US" dirty="0">
                <a:latin typeface="Montserrat Medium" panose="00000600000000000000" pitchFamily="2" charset="0"/>
                <a:cs typeface="Times New Roman" pitchFamily="18" charset="0"/>
              </a:rPr>
              <a:t>revenues of $540 million, not including potential Leverage Act matching payments</a:t>
            </a:r>
          </a:p>
        </p:txBody>
      </p:sp>
      <p:sp>
        <p:nvSpPr>
          <p:cNvPr id="17" name="TextBox 16">
            <a:extLst>
              <a:ext uri="{FF2B5EF4-FFF2-40B4-BE49-F238E27FC236}">
                <a16:creationId xmlns:a16="http://schemas.microsoft.com/office/drawing/2014/main" id="{0494E5AD-C566-525E-30CB-2D9944D8E1EA}"/>
              </a:ext>
            </a:extLst>
          </p:cNvPr>
          <p:cNvSpPr txBox="1"/>
          <p:nvPr/>
        </p:nvSpPr>
        <p:spPr>
          <a:xfrm>
            <a:off x="1298671" y="665617"/>
            <a:ext cx="9137416"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994763" y="-631164"/>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62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3"/>
          <a:srcRect l="7419" b="11637"/>
          <a:stretch/>
        </p:blipFill>
        <p:spPr>
          <a:xfrm>
            <a:off x="0" y="1101090"/>
            <a:ext cx="5102860" cy="5756908"/>
          </a:xfrm>
          <a:prstGeom prst="rect">
            <a:avLst/>
          </a:prstGeom>
        </p:spPr>
      </p:pic>
      <p:sp>
        <p:nvSpPr>
          <p:cNvPr id="26" name="Rectangle 25">
            <a:extLst>
              <a:ext uri="{FF2B5EF4-FFF2-40B4-BE49-F238E27FC236}">
                <a16:creationId xmlns:a16="http://schemas.microsoft.com/office/drawing/2014/main" id="{8120AAE2-20E4-19E1-1612-90D72A967757}"/>
              </a:ext>
            </a:extLst>
          </p:cNvPr>
          <p:cNvSpPr/>
          <p:nvPr/>
        </p:nvSpPr>
        <p:spPr>
          <a:xfrm>
            <a:off x="586556" y="306685"/>
            <a:ext cx="10945591" cy="613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a:latin typeface="Montserrat" panose="00000500000000000000" pitchFamily="2" charset="0"/>
              </a:rPr>
              <a:t>Authorized under Local Development Act and Oklahoma Constitution Art 10, Sec. 6C</a:t>
            </a:r>
          </a:p>
          <a:p>
            <a:pPr eaLnBrk="1" hangingPunct="1"/>
            <a:r>
              <a:rPr lang="en-US">
                <a:latin typeface="Montserrat" panose="00000500000000000000" pitchFamily="2" charset="0"/>
              </a:rPr>
              <a:t>Up to 25 years</a:t>
            </a:r>
          </a:p>
          <a:p>
            <a:pPr eaLnBrk="1" hangingPunct="1"/>
            <a:r>
              <a:rPr lang="en-US">
                <a:latin typeface="Montserrat" panose="00000500000000000000" pitchFamily="2" charset="0"/>
              </a:rPr>
              <a:t>Taxing jurisdictions are part of the process</a:t>
            </a:r>
          </a:p>
        </p:txBody>
      </p:sp>
      <p:sp>
        <p:nvSpPr>
          <p:cNvPr id="10" name="TextBox 9">
            <a:extLst>
              <a:ext uri="{FF2B5EF4-FFF2-40B4-BE49-F238E27FC236}">
                <a16:creationId xmlns:a16="http://schemas.microsoft.com/office/drawing/2014/main" id="{1CD09017-46B2-FB2C-2889-F51A8C40F9ED}"/>
              </a:ext>
            </a:extLst>
          </p:cNvPr>
          <p:cNvSpPr txBox="1"/>
          <p:nvPr/>
        </p:nvSpPr>
        <p:spPr>
          <a:xfrm>
            <a:off x="1302296" y="2101767"/>
            <a:ext cx="10310075" cy="2585323"/>
          </a:xfrm>
          <a:prstGeom prst="rect">
            <a:avLst/>
          </a:prstGeom>
          <a:noFill/>
        </p:spPr>
        <p:txBody>
          <a:bodyPr wrap="square" rtlCol="0">
            <a:spAutoFit/>
          </a:bodyPr>
          <a:lstStyle/>
          <a:p>
            <a:pPr>
              <a:buClr>
                <a:srgbClr val="A7DA6E"/>
              </a:buClr>
              <a:buSzPct val="150000"/>
            </a:pPr>
            <a:r>
              <a:rPr lang="en-US" sz="2200" b="1" dirty="0">
                <a:latin typeface="Montserrat Medium" panose="00000600000000000000" pitchFamily="2" charset="0"/>
              </a:rPr>
              <a:t>Objectives : </a:t>
            </a:r>
          </a:p>
          <a:p>
            <a:pPr marL="285750" indent="-285750">
              <a:buClr>
                <a:srgbClr val="A7DA6E"/>
              </a:buClr>
              <a:buSzPct val="150000"/>
              <a:buFont typeface="Arial" panose="020B0604020202020204" pitchFamily="34" charset="0"/>
              <a:buChar char="•"/>
            </a:pPr>
            <a:endParaRPr lang="en-US" sz="20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Retain or expand employment, attract major investment in the area, and reverse stagnation</a:t>
            </a:r>
          </a:p>
          <a:p>
            <a:pPr>
              <a:buClr>
                <a:srgbClr val="A7DA6E"/>
              </a:buClr>
              <a:buSzPct val="150000"/>
            </a:pPr>
            <a:endParaRPr lang="en-US" sz="20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Preserve and enhance the tax base</a:t>
            </a:r>
          </a:p>
          <a:p>
            <a:pPr marL="285750" indent="-285750">
              <a:buClr>
                <a:srgbClr val="A7DA6E"/>
              </a:buClr>
              <a:buSzPct val="150000"/>
              <a:buFont typeface="Arial" panose="020B0604020202020204" pitchFamily="34" charset="0"/>
              <a:buChar char="•"/>
            </a:pPr>
            <a:endParaRPr lang="en-US" sz="2000"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Stimulate private commitments to invest and reinvest in the area</a:t>
            </a:r>
          </a:p>
        </p:txBody>
      </p:sp>
      <p:sp>
        <p:nvSpPr>
          <p:cNvPr id="17" name="TextBox 16">
            <a:extLst>
              <a:ext uri="{FF2B5EF4-FFF2-40B4-BE49-F238E27FC236}">
                <a16:creationId xmlns:a16="http://schemas.microsoft.com/office/drawing/2014/main" id="{0494E5AD-C566-525E-30CB-2D9944D8E1EA}"/>
              </a:ext>
            </a:extLst>
          </p:cNvPr>
          <p:cNvSpPr txBox="1"/>
          <p:nvPr/>
        </p:nvSpPr>
        <p:spPr>
          <a:xfrm>
            <a:off x="1172596" y="665617"/>
            <a:ext cx="10108317"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994763" y="-631164"/>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55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isting zoning ma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6" y="0"/>
            <a:ext cx="12179074" cy="6865286"/>
          </a:xfrm>
          <a:prstGeom prst="rect">
            <a:avLst/>
          </a:prstGeom>
        </p:spPr>
      </p:pic>
      <p:sp>
        <p:nvSpPr>
          <p:cNvPr id="4" name="Rectangle 3"/>
          <p:cNvSpPr>
            <a:spLocks noChangeArrowheads="1"/>
          </p:cNvSpPr>
          <p:nvPr/>
        </p:nvSpPr>
        <p:spPr bwMode="auto">
          <a:xfrm>
            <a:off x="9148463" y="6063913"/>
            <a:ext cx="2755900" cy="649816"/>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a:spLocks noChangeArrowheads="1"/>
          </p:cNvSpPr>
          <p:nvPr/>
        </p:nvSpPr>
        <p:spPr bwMode="auto">
          <a:xfrm>
            <a:off x="9332635" y="6006766"/>
            <a:ext cx="2755900" cy="53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767" tIns="61384" rIns="122767" bIns="61384">
            <a:spAutoFit/>
          </a:bodyPr>
          <a:lstStyle/>
          <a:p>
            <a:pPr marL="0" marR="0" lvl="0" indent="0" algn="l" defTabSz="1219080" rtl="0" eaLnBrk="0" fontAlgn="auto" latinLnBrk="0" hangingPunct="0">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Calibri"/>
                <a:ea typeface="+mn-ea"/>
                <a:cs typeface="+mn-cs"/>
              </a:rPr>
              <a:t>Existing Zoning</a:t>
            </a:r>
          </a:p>
        </p:txBody>
      </p:sp>
      <p:sp>
        <p:nvSpPr>
          <p:cNvPr id="6" name="Rectangle 5"/>
          <p:cNvSpPr>
            <a:spLocks noChangeArrowheads="1"/>
          </p:cNvSpPr>
          <p:nvPr/>
        </p:nvSpPr>
        <p:spPr bwMode="auto">
          <a:xfrm>
            <a:off x="9165393" y="6427979"/>
            <a:ext cx="2828928" cy="28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767" tIns="61384" rIns="122767" bIns="61384">
            <a:spAutoFit/>
          </a:bodyPr>
          <a:lstStyle/>
          <a:p>
            <a:pPr marL="0" marR="0" lvl="0" indent="0" algn="l" defTabSz="1219080" rtl="0" eaLnBrk="0"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a:ea typeface="+mn-ea"/>
                <a:cs typeface="+mn-cs"/>
              </a:rPr>
              <a:t>Map produced by City of Norman GIS Division</a:t>
            </a:r>
          </a:p>
        </p:txBody>
      </p:sp>
      <p:sp>
        <p:nvSpPr>
          <p:cNvPr id="7" name="Text Box 3"/>
          <p:cNvSpPr txBox="1">
            <a:spLocks noChangeArrowheads="1"/>
          </p:cNvSpPr>
          <p:nvPr/>
        </p:nvSpPr>
        <p:spPr bwMode="auto">
          <a:xfrm>
            <a:off x="5186932" y="1866069"/>
            <a:ext cx="1026242"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ctr" defTabSz="1219110" rtl="0" eaLnBrk="0" fontAlgn="auto" latinLnBrk="0" hangingPunct="0">
              <a:lnSpc>
                <a:spcPct val="100000"/>
              </a:lnSpc>
              <a:spcBef>
                <a:spcPts val="0"/>
              </a:spcBef>
              <a:spcAft>
                <a:spcPts val="0"/>
              </a:spcAft>
              <a:buClrTx/>
              <a:buSzTx/>
              <a:buFontTx/>
              <a:buNone/>
              <a:tabLst/>
              <a:defRPr/>
            </a:pPr>
            <a:r>
              <a:rPr kumimoji="0" lang="en-US" sz="2133" b="1" i="0" u="none" strike="noStrike" kern="1200" cap="none" spc="0" normalizeH="0" baseline="0" noProof="0" dirty="0" smtClean="0">
                <a:ln w="12700">
                  <a:noFill/>
                </a:ln>
                <a:solidFill>
                  <a:prstClr val="black"/>
                </a:solidFill>
                <a:effectLst>
                  <a:glow rad="63500">
                    <a:prstClr val="white">
                      <a:alpha val="40000"/>
                    </a:prstClr>
                  </a:glow>
                </a:effectLst>
                <a:uLnTx/>
                <a:uFillTx/>
                <a:latin typeface="Calibri"/>
                <a:ea typeface="+mn-ea"/>
                <a:cs typeface="+mn-cs"/>
              </a:rPr>
              <a:t>Subject</a:t>
            </a:r>
          </a:p>
          <a:p>
            <a:pPr marL="0" marR="0" lvl="0" indent="0" algn="ctr" defTabSz="1219110" rtl="0" eaLnBrk="0" fontAlgn="auto" latinLnBrk="0" hangingPunct="0">
              <a:lnSpc>
                <a:spcPct val="100000"/>
              </a:lnSpc>
              <a:spcBef>
                <a:spcPts val="0"/>
              </a:spcBef>
              <a:spcAft>
                <a:spcPts val="0"/>
              </a:spcAft>
              <a:buClrTx/>
              <a:buSzTx/>
              <a:buFontTx/>
              <a:buNone/>
              <a:tabLst/>
              <a:defRPr/>
            </a:pPr>
            <a:r>
              <a:rPr kumimoji="0" lang="en-US" sz="2133" b="1" i="0" u="none" strike="noStrike" kern="1200" cap="none" spc="0" normalizeH="0" baseline="0" noProof="0" dirty="0" smtClean="0">
                <a:ln w="12700">
                  <a:noFill/>
                </a:ln>
                <a:solidFill>
                  <a:prstClr val="black"/>
                </a:solidFill>
                <a:effectLst>
                  <a:glow rad="63500">
                    <a:prstClr val="white">
                      <a:alpha val="40000"/>
                    </a:prstClr>
                  </a:glow>
                </a:effectLst>
                <a:uLnTx/>
                <a:uFillTx/>
                <a:latin typeface="Calibri"/>
                <a:ea typeface="+mn-ea"/>
                <a:cs typeface="+mn-cs"/>
              </a:rPr>
              <a:t>Tract</a:t>
            </a:r>
            <a:endParaRPr kumimoji="0" lang="en-US" sz="2133" b="1" i="0" u="none" strike="noStrike" kern="1200" cap="none" spc="0" normalizeH="0" baseline="0" noProof="0" dirty="0">
              <a:ln w="12700">
                <a:noFill/>
              </a:ln>
              <a:solidFill>
                <a:prstClr val="black"/>
              </a:solidFill>
              <a:effectLst>
                <a:glow rad="63500">
                  <a:prstClr val="white">
                    <a:alpha val="40000"/>
                  </a:prstClr>
                </a:glow>
              </a:effectLst>
              <a:uLnTx/>
              <a:uFillTx/>
              <a:latin typeface="Calibri"/>
              <a:ea typeface="+mn-ea"/>
              <a:cs typeface="+mn-cs"/>
            </a:endParaRPr>
          </a:p>
        </p:txBody>
      </p:sp>
    </p:spTree>
    <p:extLst>
      <p:ext uri="{BB962C8B-B14F-4D97-AF65-F5344CB8AC3E}">
        <p14:creationId xmlns:p14="http://schemas.microsoft.com/office/powerpoint/2010/main" val="2982219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D09017-46B2-FB2C-2889-F51A8C40F9ED}"/>
              </a:ext>
            </a:extLst>
          </p:cNvPr>
          <p:cNvSpPr txBox="1"/>
          <p:nvPr/>
        </p:nvSpPr>
        <p:spPr>
          <a:xfrm>
            <a:off x="1172597" y="1440256"/>
            <a:ext cx="10310075" cy="6370975"/>
          </a:xfrm>
          <a:prstGeom prst="rect">
            <a:avLst/>
          </a:prstGeom>
          <a:noFill/>
        </p:spPr>
        <p:txBody>
          <a:bodyPr wrap="square" rtlCol="0">
            <a:spAutoFit/>
          </a:bodyPr>
          <a:lstStyle/>
          <a:p>
            <a:pPr>
              <a:buClr>
                <a:srgbClr val="A7DA6E"/>
              </a:buClr>
              <a:buSzPct val="150000"/>
            </a:pPr>
            <a:r>
              <a:rPr lang="en-US" sz="2200" b="1" dirty="0">
                <a:latin typeface="Montserrat Medium" panose="00000600000000000000" pitchFamily="2" charset="0"/>
              </a:rPr>
              <a:t>What are the identified Project Costs?</a:t>
            </a:r>
          </a:p>
          <a:p>
            <a:pPr>
              <a:buClr>
                <a:srgbClr val="A7DA6E"/>
              </a:buClr>
              <a:buSzPct val="150000"/>
            </a:pPr>
            <a:endParaRPr lang="en-US" sz="1200"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sz="1800" dirty="0">
                <a:effectLst/>
                <a:latin typeface="Montserrat Medium" panose="00000600000000000000" pitchFamily="2" charset="0"/>
                <a:ea typeface="Times New Roman" panose="02020603050405020304" pitchFamily="18" charset="0"/>
              </a:rPr>
              <a:t>Assistance in Development Financing</a:t>
            </a:r>
            <a:r>
              <a:rPr lang="en-US" dirty="0">
                <a:latin typeface="Montserrat Medium" panose="00000600000000000000" pitchFamily="2" charset="0"/>
                <a:ea typeface="Times New Roman" panose="02020603050405020304" pitchFamily="18" charset="0"/>
              </a:rPr>
              <a:t>—</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ea typeface="Times New Roman" panose="02020603050405020304" pitchFamily="18" charset="0"/>
              </a:rPr>
              <a:t>100% of </a:t>
            </a:r>
            <a:r>
              <a:rPr lang="en-US" dirty="0" smtClean="0">
                <a:latin typeface="Montserrat Medium" panose="00000600000000000000" pitchFamily="2" charset="0"/>
                <a:ea typeface="Times New Roman" panose="02020603050405020304" pitchFamily="18" charset="0"/>
              </a:rPr>
              <a:t>incremental taxes </a:t>
            </a:r>
            <a:r>
              <a:rPr lang="en-US" dirty="0">
                <a:latin typeface="Montserrat Medium" panose="00000600000000000000" pitchFamily="2" charset="0"/>
                <a:ea typeface="Times New Roman" panose="02020603050405020304" pitchFamily="18" charset="0"/>
              </a:rPr>
              <a:t>generated annually in TIF 4 and TIF 5, less administrative costs, up to the lesser of (</a:t>
            </a:r>
            <a:r>
              <a:rPr lang="en-US" dirty="0" err="1">
                <a:latin typeface="Montserrat Medium" panose="00000600000000000000" pitchFamily="2" charset="0"/>
                <a:ea typeface="Times New Roman" panose="02020603050405020304" pitchFamily="18" charset="0"/>
              </a:rPr>
              <a:t>i</a:t>
            </a:r>
            <a:r>
              <a:rPr lang="en-US" dirty="0">
                <a:latin typeface="Montserrat Medium" panose="00000600000000000000" pitchFamily="2" charset="0"/>
                <a:ea typeface="Times New Roman" panose="02020603050405020304" pitchFamily="18" charset="0"/>
              </a:rPr>
              <a:t>) the amount necessary to </a:t>
            </a:r>
            <a:r>
              <a:rPr lang="en-US" u="sng" dirty="0">
                <a:latin typeface="Montserrat Medium" panose="00000600000000000000" pitchFamily="2" charset="0"/>
                <a:ea typeface="Times New Roman" panose="02020603050405020304" pitchFamily="18" charset="0"/>
              </a:rPr>
              <a:t>finance</a:t>
            </a:r>
            <a:r>
              <a:rPr lang="en-US" dirty="0">
                <a:latin typeface="Montserrat Medium" panose="00000600000000000000" pitchFamily="2" charset="0"/>
                <a:ea typeface="Times New Roman" panose="02020603050405020304" pitchFamily="18" charset="0"/>
              </a:rPr>
              <a:t> $230 million in private development and public infrastructure costs or (ii) $600 million</a:t>
            </a:r>
          </a:p>
          <a:p>
            <a:pPr marL="742950" lvl="1" indent="-285750">
              <a:buClr>
                <a:srgbClr val="A7DA6E"/>
              </a:buClr>
              <a:buSzPct val="150000"/>
              <a:buFont typeface="Arial" panose="020B0604020202020204" pitchFamily="34" charset="0"/>
              <a:buChar char="•"/>
            </a:pPr>
            <a:r>
              <a:rPr lang="en-US" dirty="0">
                <a:effectLst/>
                <a:latin typeface="Montserrat Medium" panose="00000600000000000000" pitchFamily="2" charset="0"/>
                <a:ea typeface="Times New Roman" panose="02020603050405020304" pitchFamily="18" charset="0"/>
              </a:rPr>
              <a:t>Levera</a:t>
            </a:r>
            <a:r>
              <a:rPr lang="en-US" dirty="0">
                <a:latin typeface="Montserrat Medium" panose="00000600000000000000" pitchFamily="2" charset="0"/>
                <a:ea typeface="Times New Roman" panose="02020603050405020304" pitchFamily="18" charset="0"/>
              </a:rPr>
              <a:t>ge Act payments would contribute to the cap</a:t>
            </a:r>
          </a:p>
          <a:p>
            <a:pPr marL="742950" lvl="1" indent="-285750">
              <a:buClr>
                <a:srgbClr val="A7DA6E"/>
              </a:buClr>
              <a:buSzPct val="150000"/>
              <a:buFont typeface="Arial" panose="020B0604020202020204" pitchFamily="34" charset="0"/>
              <a:buChar char="•"/>
            </a:pPr>
            <a:r>
              <a:rPr lang="en-US" dirty="0">
                <a:effectLst/>
                <a:latin typeface="Montserrat Medium" panose="00000600000000000000" pitchFamily="2" charset="0"/>
                <a:ea typeface="Times New Roman" panose="02020603050405020304" pitchFamily="18" charset="0"/>
              </a:rPr>
              <a:t>Would be provided through separate development agreement between developers, City, and Norman Tax Increment Finance Authority (“NTIFA”), obligating the Project’s development (anticipated to be considered concurrently with Project Plan)</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ea typeface="Times New Roman" panose="02020603050405020304" pitchFamily="18" charset="0"/>
              </a:rPr>
              <a:t>Intended to partially reimburse Project developers for costs incurred in construction of arena and parking garage components of the Project</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ea typeface="Times New Roman" panose="02020603050405020304" pitchFamily="18" charset="0"/>
              </a:rPr>
              <a:t>Developers would be </a:t>
            </a:r>
            <a:r>
              <a:rPr lang="en-US" dirty="0" smtClean="0">
                <a:latin typeface="Montserrat Medium" panose="00000600000000000000" pitchFamily="2" charset="0"/>
                <a:ea typeface="Times New Roman" panose="02020603050405020304" pitchFamily="18" charset="0"/>
              </a:rPr>
              <a:t>responsible </a:t>
            </a:r>
            <a:r>
              <a:rPr lang="en-US" dirty="0">
                <a:latin typeface="Montserrat Medium" panose="00000600000000000000" pitchFamily="2" charset="0"/>
                <a:ea typeface="Times New Roman" panose="02020603050405020304" pitchFamily="18" charset="0"/>
              </a:rPr>
              <a:t>for all upfront costs and anything not reimbursed through </a:t>
            </a:r>
            <a:r>
              <a:rPr lang="en-US" dirty="0" smtClean="0">
                <a:latin typeface="Montserrat Medium" panose="00000600000000000000" pitchFamily="2" charset="0"/>
                <a:ea typeface="Times New Roman" panose="02020603050405020304" pitchFamily="18" charset="0"/>
              </a:rPr>
              <a:t>TIF; neither </a:t>
            </a:r>
            <a:r>
              <a:rPr lang="en-US" dirty="0">
                <a:latin typeface="Montserrat Medium" panose="00000600000000000000" pitchFamily="2" charset="0"/>
                <a:ea typeface="Times New Roman" panose="02020603050405020304" pitchFamily="18" charset="0"/>
              </a:rPr>
              <a:t>the City nor NTIFA would issue any debt or make any revenue/collateral pledge to any Project financier </a:t>
            </a:r>
            <a:endParaRPr lang="en-US" dirty="0">
              <a:effectLst/>
              <a:latin typeface="Montserrat Medium" panose="00000600000000000000" pitchFamily="2" charset="0"/>
              <a:ea typeface="Times New Roman" panose="02020603050405020304" pitchFamily="18" charset="0"/>
            </a:endParaRPr>
          </a:p>
          <a:p>
            <a:pPr>
              <a:buClr>
                <a:srgbClr val="A7DA6E"/>
              </a:buClr>
              <a:buSzPct val="150000"/>
            </a:pPr>
            <a:endParaRPr lang="en-US" sz="14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dirty="0">
                <a:latin typeface="Montserrat Medium" panose="00000600000000000000" pitchFamily="2" charset="0"/>
                <a:ea typeface="Times New Roman" panose="02020603050405020304" pitchFamily="18" charset="0"/>
              </a:rPr>
              <a:t>A</a:t>
            </a:r>
            <a:r>
              <a:rPr lang="en-US" sz="1800" dirty="0">
                <a:effectLst/>
                <a:latin typeface="Montserrat Medium" panose="00000600000000000000" pitchFamily="2" charset="0"/>
                <a:ea typeface="Times New Roman" panose="02020603050405020304" pitchFamily="18" charset="0"/>
              </a:rPr>
              <a:t>dministrative and Implementation—</a:t>
            </a:r>
          </a:p>
          <a:p>
            <a:pPr marL="742950" lvl="1" indent="-285750">
              <a:buClr>
                <a:srgbClr val="A7DA6E"/>
              </a:buClr>
              <a:buSzPct val="150000"/>
              <a:buFont typeface="Arial" panose="020B0604020202020204" pitchFamily="34" charset="0"/>
              <a:buChar char="•"/>
            </a:pPr>
            <a:r>
              <a:rPr lang="en-US" dirty="0">
                <a:effectLst/>
                <a:latin typeface="Montserrat Medium" panose="00000600000000000000" pitchFamily="2" charset="0"/>
                <a:ea typeface="Times New Roman" panose="02020603050405020304" pitchFamily="18" charset="0"/>
              </a:rPr>
              <a:t>2% of TIF 5 increment, limited to $200,000 annually and $5 million total</a:t>
            </a:r>
          </a:p>
        </p:txBody>
      </p:sp>
      <p:sp>
        <p:nvSpPr>
          <p:cNvPr id="17" name="TextBox 16">
            <a:extLst>
              <a:ext uri="{FF2B5EF4-FFF2-40B4-BE49-F238E27FC236}">
                <a16:creationId xmlns:a16="http://schemas.microsoft.com/office/drawing/2014/main" id="{0494E5AD-C566-525E-30CB-2D9944D8E1EA}"/>
              </a:ext>
            </a:extLst>
          </p:cNvPr>
          <p:cNvSpPr txBox="1"/>
          <p:nvPr/>
        </p:nvSpPr>
        <p:spPr>
          <a:xfrm>
            <a:off x="1172597" y="363038"/>
            <a:ext cx="10108317"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584322" y="-893895"/>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3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3"/>
          <a:srcRect l="7419" b="11637"/>
          <a:stretch/>
        </p:blipFill>
        <p:spPr>
          <a:xfrm>
            <a:off x="0" y="1101090"/>
            <a:ext cx="5102860" cy="5756908"/>
          </a:xfrm>
          <a:prstGeom prst="rect">
            <a:avLst/>
          </a:prstGeom>
        </p:spPr>
      </p:pic>
      <p:sp>
        <p:nvSpPr>
          <p:cNvPr id="26" name="Rectangle 25">
            <a:extLst>
              <a:ext uri="{FF2B5EF4-FFF2-40B4-BE49-F238E27FC236}">
                <a16:creationId xmlns:a16="http://schemas.microsoft.com/office/drawing/2014/main" id="{8120AAE2-20E4-19E1-1612-90D72A967757}"/>
              </a:ext>
            </a:extLst>
          </p:cNvPr>
          <p:cNvSpPr/>
          <p:nvPr/>
        </p:nvSpPr>
        <p:spPr>
          <a:xfrm>
            <a:off x="623204" y="363040"/>
            <a:ext cx="10945591" cy="613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a:latin typeface="Montserrat" panose="00000500000000000000" pitchFamily="2" charset="0"/>
              </a:rPr>
              <a:t>Authorized under Local Development Act and Oklahoma Constitution Art 10, Sec. 6C</a:t>
            </a:r>
          </a:p>
          <a:p>
            <a:pPr eaLnBrk="1" hangingPunct="1"/>
            <a:r>
              <a:rPr lang="en-US">
                <a:latin typeface="Montserrat" panose="00000500000000000000" pitchFamily="2" charset="0"/>
              </a:rPr>
              <a:t>Up to 25 years</a:t>
            </a:r>
          </a:p>
          <a:p>
            <a:pPr eaLnBrk="1" hangingPunct="1"/>
            <a:r>
              <a:rPr lang="en-US">
                <a:latin typeface="Montserrat" panose="00000500000000000000" pitchFamily="2" charset="0"/>
              </a:rPr>
              <a:t>Taxing jurisdictions are part of the process</a:t>
            </a:r>
          </a:p>
        </p:txBody>
      </p:sp>
      <p:sp>
        <p:nvSpPr>
          <p:cNvPr id="10" name="TextBox 9">
            <a:extLst>
              <a:ext uri="{FF2B5EF4-FFF2-40B4-BE49-F238E27FC236}">
                <a16:creationId xmlns:a16="http://schemas.microsoft.com/office/drawing/2014/main" id="{1CD09017-46B2-FB2C-2889-F51A8C40F9ED}"/>
              </a:ext>
            </a:extLst>
          </p:cNvPr>
          <p:cNvSpPr txBox="1"/>
          <p:nvPr/>
        </p:nvSpPr>
        <p:spPr>
          <a:xfrm>
            <a:off x="1258720" y="1886663"/>
            <a:ext cx="10310075" cy="2523768"/>
          </a:xfrm>
          <a:prstGeom prst="rect">
            <a:avLst/>
          </a:prstGeom>
          <a:noFill/>
        </p:spPr>
        <p:txBody>
          <a:bodyPr wrap="square" rtlCol="0">
            <a:spAutoFit/>
          </a:bodyPr>
          <a:lstStyle/>
          <a:p>
            <a:pPr>
              <a:buClr>
                <a:srgbClr val="A7DA6E"/>
              </a:buClr>
              <a:buSzPct val="150000"/>
            </a:pPr>
            <a:r>
              <a:rPr lang="en-US" sz="2000" dirty="0">
                <a:latin typeface="Montserrat Medium" panose="00000600000000000000" pitchFamily="2" charset="0"/>
              </a:rPr>
              <a:t>What are the projected TIF revenues?</a:t>
            </a:r>
          </a:p>
          <a:p>
            <a:pPr>
              <a:buClr>
                <a:srgbClr val="A7DA6E"/>
              </a:buClr>
              <a:buSzPct val="150000"/>
            </a:pPr>
            <a:endParaRPr lang="en-US" sz="2400"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sz="1800" dirty="0">
                <a:effectLst/>
                <a:latin typeface="Montserrat Medium" panose="00000600000000000000" pitchFamily="2" charset="0"/>
                <a:ea typeface="Times New Roman" panose="02020603050405020304" pitchFamily="18" charset="0"/>
              </a:rPr>
              <a:t>Estimated $151 million in aggregate Sales </a:t>
            </a:r>
            <a:r>
              <a:rPr lang="en-US" sz="1800" dirty="0" smtClean="0">
                <a:effectLst/>
                <a:latin typeface="Montserrat Medium" panose="00000600000000000000" pitchFamily="2" charset="0"/>
                <a:ea typeface="Times New Roman" panose="02020603050405020304" pitchFamily="18" charset="0"/>
              </a:rPr>
              <a:t>Tax </a:t>
            </a:r>
            <a:r>
              <a:rPr lang="en-US" sz="1800" dirty="0">
                <a:effectLst/>
                <a:latin typeface="Montserrat Medium" panose="00000600000000000000" pitchFamily="2" charset="0"/>
                <a:ea typeface="Times New Roman" panose="02020603050405020304" pitchFamily="18" charset="0"/>
              </a:rPr>
              <a:t>TIF revenues (TIF 4)</a:t>
            </a:r>
          </a:p>
          <a:p>
            <a:pPr marL="285750" indent="-285750">
              <a:buClr>
                <a:srgbClr val="A7DA6E"/>
              </a:buClr>
              <a:buSzPct val="150000"/>
              <a:buFont typeface="Arial" panose="020B0604020202020204" pitchFamily="34" charset="0"/>
              <a:buChar char="•"/>
            </a:pPr>
            <a:endParaRPr lang="en-US" sz="18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1800" dirty="0">
                <a:effectLst/>
                <a:latin typeface="Montserrat Medium" panose="00000600000000000000" pitchFamily="2" charset="0"/>
                <a:ea typeface="Times New Roman" panose="02020603050405020304" pitchFamily="18" charset="0"/>
              </a:rPr>
              <a:t>Estimated $389 million in </a:t>
            </a:r>
            <a:r>
              <a:rPr lang="en-US" sz="1800" dirty="0" smtClean="0">
                <a:effectLst/>
                <a:latin typeface="Montserrat Medium" panose="00000600000000000000" pitchFamily="2" charset="0"/>
                <a:ea typeface="Times New Roman" panose="02020603050405020304" pitchFamily="18" charset="0"/>
              </a:rPr>
              <a:t>aggregate Property Tax </a:t>
            </a:r>
            <a:r>
              <a:rPr lang="en-US" sz="1800" dirty="0">
                <a:effectLst/>
                <a:latin typeface="Montserrat Medium" panose="00000600000000000000" pitchFamily="2" charset="0"/>
                <a:ea typeface="Times New Roman" panose="02020603050405020304" pitchFamily="18" charset="0"/>
              </a:rPr>
              <a:t>TIF revenues (TIF 5)</a:t>
            </a:r>
          </a:p>
          <a:p>
            <a:pPr marL="742950" lvl="1" indent="-285750">
              <a:buClr>
                <a:srgbClr val="A7DA6E"/>
              </a:buClr>
              <a:buSzPct val="150000"/>
              <a:buFont typeface="Arial" panose="020B0604020202020204" pitchFamily="34" charset="0"/>
              <a:buChar char="•"/>
            </a:pPr>
            <a:endParaRPr lang="en-US" sz="1400" dirty="0">
              <a:effectLst/>
              <a:latin typeface="Montserrat Medium" panose="00000600000000000000" pitchFamily="2" charset="0"/>
              <a:ea typeface="Times New Roman" panose="02020603050405020304" pitchFamily="18" charset="0"/>
            </a:endParaRPr>
          </a:p>
          <a:p>
            <a:pPr>
              <a:buClr>
                <a:srgbClr val="A7DA6E"/>
              </a:buClr>
              <a:buSzPct val="150000"/>
            </a:pPr>
            <a:endParaRPr lang="en-US" sz="1400" dirty="0">
              <a:effectLst/>
              <a:latin typeface="Montserrat Medium" panose="00000600000000000000" pitchFamily="2" charset="0"/>
              <a:ea typeface="Times New Roman" panose="02020603050405020304" pitchFamily="18" charset="0"/>
            </a:endParaRPr>
          </a:p>
          <a:p>
            <a:pPr>
              <a:buClr>
                <a:srgbClr val="A7DA6E"/>
              </a:buClr>
              <a:buSzPct val="150000"/>
            </a:pPr>
            <a:endParaRPr lang="en-US" sz="14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1800" dirty="0">
                <a:effectLst/>
                <a:latin typeface="Montserrat Medium" panose="00000600000000000000" pitchFamily="2" charset="0"/>
                <a:ea typeface="Times New Roman" panose="02020603050405020304" pitchFamily="18" charset="0"/>
              </a:rPr>
              <a:t>[Though not TIF revenues, Leverage Act payments of </a:t>
            </a:r>
            <a:r>
              <a:rPr lang="en-US" dirty="0">
                <a:latin typeface="Montserrat Medium" panose="00000600000000000000" pitchFamily="2" charset="0"/>
                <a:ea typeface="Times New Roman" panose="02020603050405020304" pitchFamily="18" charset="0"/>
              </a:rPr>
              <a:t>up to $151 million]</a:t>
            </a:r>
            <a:endParaRPr lang="en-US" sz="1800" dirty="0">
              <a:effectLst/>
              <a:latin typeface="Montserrat Medium" panose="00000600000000000000" pitchFamily="2" charset="0"/>
              <a:ea typeface="Times New Roman" panose="02020603050405020304" pitchFamily="18" charset="0"/>
            </a:endParaRPr>
          </a:p>
        </p:txBody>
      </p:sp>
      <p:sp>
        <p:nvSpPr>
          <p:cNvPr id="17" name="TextBox 16">
            <a:extLst>
              <a:ext uri="{FF2B5EF4-FFF2-40B4-BE49-F238E27FC236}">
                <a16:creationId xmlns:a16="http://schemas.microsoft.com/office/drawing/2014/main" id="{0494E5AD-C566-525E-30CB-2D9944D8E1EA}"/>
              </a:ext>
            </a:extLst>
          </p:cNvPr>
          <p:cNvSpPr txBox="1"/>
          <p:nvPr/>
        </p:nvSpPr>
        <p:spPr>
          <a:xfrm>
            <a:off x="1172596" y="665617"/>
            <a:ext cx="9939352"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994763" y="-631164"/>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00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3"/>
          <a:srcRect l="7419" b="11637"/>
          <a:stretch/>
        </p:blipFill>
        <p:spPr>
          <a:xfrm>
            <a:off x="0" y="1101090"/>
            <a:ext cx="5102860" cy="5756908"/>
          </a:xfrm>
          <a:prstGeom prst="rect">
            <a:avLst/>
          </a:prstGeom>
        </p:spPr>
      </p:pic>
      <p:sp>
        <p:nvSpPr>
          <p:cNvPr id="26" name="Rectangle 25">
            <a:extLst>
              <a:ext uri="{FF2B5EF4-FFF2-40B4-BE49-F238E27FC236}">
                <a16:creationId xmlns:a16="http://schemas.microsoft.com/office/drawing/2014/main" id="{8120AAE2-20E4-19E1-1612-90D72A967757}"/>
              </a:ext>
            </a:extLst>
          </p:cNvPr>
          <p:cNvSpPr/>
          <p:nvPr/>
        </p:nvSpPr>
        <p:spPr>
          <a:xfrm>
            <a:off x="623204" y="363040"/>
            <a:ext cx="10945591" cy="613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a:latin typeface="Montserrat" panose="00000500000000000000" pitchFamily="2" charset="0"/>
              </a:rPr>
              <a:t>Authorized under Local Development Act and Oklahoma Constitution Art 10, Sec. 6C</a:t>
            </a:r>
          </a:p>
          <a:p>
            <a:pPr eaLnBrk="1" hangingPunct="1"/>
            <a:r>
              <a:rPr lang="en-US">
                <a:latin typeface="Montserrat" panose="00000500000000000000" pitchFamily="2" charset="0"/>
              </a:rPr>
              <a:t>Up to 25 years</a:t>
            </a:r>
          </a:p>
          <a:p>
            <a:pPr eaLnBrk="1" hangingPunct="1"/>
            <a:r>
              <a:rPr lang="en-US">
                <a:latin typeface="Montserrat" panose="00000500000000000000" pitchFamily="2" charset="0"/>
              </a:rPr>
              <a:t>Taxing jurisdictions are part of the process</a:t>
            </a:r>
          </a:p>
        </p:txBody>
      </p:sp>
      <p:sp>
        <p:nvSpPr>
          <p:cNvPr id="10" name="TextBox 9">
            <a:extLst>
              <a:ext uri="{FF2B5EF4-FFF2-40B4-BE49-F238E27FC236}">
                <a16:creationId xmlns:a16="http://schemas.microsoft.com/office/drawing/2014/main" id="{1CD09017-46B2-FB2C-2889-F51A8C40F9ED}"/>
              </a:ext>
            </a:extLst>
          </p:cNvPr>
          <p:cNvSpPr txBox="1"/>
          <p:nvPr/>
        </p:nvSpPr>
        <p:spPr>
          <a:xfrm>
            <a:off x="1222072" y="1742835"/>
            <a:ext cx="10310075" cy="2739211"/>
          </a:xfrm>
          <a:prstGeom prst="rect">
            <a:avLst/>
          </a:prstGeom>
          <a:noFill/>
        </p:spPr>
        <p:txBody>
          <a:bodyPr wrap="square" rtlCol="0">
            <a:spAutoFit/>
          </a:bodyPr>
          <a:lstStyle/>
          <a:p>
            <a:pPr>
              <a:buClr>
                <a:srgbClr val="A7DA6E"/>
              </a:buClr>
              <a:buSzPct val="150000"/>
            </a:pPr>
            <a:r>
              <a:rPr lang="en-US" sz="2400" dirty="0">
                <a:latin typeface="Montserrat Medium" panose="00000600000000000000" pitchFamily="2" charset="0"/>
              </a:rPr>
              <a:t>Oversight of TIF Revenues</a:t>
            </a:r>
          </a:p>
          <a:p>
            <a:pPr>
              <a:buClr>
                <a:srgbClr val="A7DA6E"/>
              </a:buClr>
              <a:buSzPct val="150000"/>
            </a:pPr>
            <a:endParaRPr lang="en-US"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City will apportion TIF revenues pursuant to the Project Plan</a:t>
            </a:r>
          </a:p>
          <a:p>
            <a:pPr marL="742950" lvl="1" indent="-285750">
              <a:buClr>
                <a:srgbClr val="A7DA6E"/>
              </a:buClr>
              <a:buSzPct val="150000"/>
              <a:buFont typeface="Arial" panose="020B0604020202020204" pitchFamily="34" charset="0"/>
              <a:buChar char="•"/>
            </a:pPr>
            <a:r>
              <a:rPr lang="en-US" dirty="0">
                <a:latin typeface="Montserrat Medium" panose="00000600000000000000" pitchFamily="2" charset="0"/>
                <a:ea typeface="Times New Roman" panose="02020603050405020304" pitchFamily="18" charset="0"/>
              </a:rPr>
              <a:t>C</a:t>
            </a:r>
            <a:r>
              <a:rPr lang="en-US" dirty="0">
                <a:effectLst/>
                <a:latin typeface="Montserrat Medium" panose="00000600000000000000" pitchFamily="2" charset="0"/>
                <a:ea typeface="Times New Roman" panose="02020603050405020304" pitchFamily="18" charset="0"/>
              </a:rPr>
              <a:t>ity Manager listed as person in charge of implementation</a:t>
            </a:r>
            <a:endParaRPr lang="en-US" sz="1800" dirty="0">
              <a:effectLst/>
              <a:latin typeface="Montserrat Medium" panose="00000600000000000000" pitchFamily="2" charset="0"/>
              <a:ea typeface="Times New Roman" panose="02020603050405020304" pitchFamily="18" charset="0"/>
            </a:endParaRPr>
          </a:p>
          <a:p>
            <a:pPr marL="742950" lvl="1" indent="-285750">
              <a:buClr>
                <a:srgbClr val="A7DA6E"/>
              </a:buClr>
              <a:buSzPct val="150000"/>
              <a:buFont typeface="Arial" panose="020B0604020202020204" pitchFamily="34" charset="0"/>
              <a:buChar char="•"/>
            </a:pPr>
            <a:r>
              <a:rPr lang="en-US" dirty="0">
                <a:effectLst/>
                <a:latin typeface="Montserrat Medium" panose="00000600000000000000" pitchFamily="2" charset="0"/>
                <a:ea typeface="Times New Roman" panose="02020603050405020304" pitchFamily="18" charset="0"/>
              </a:rPr>
              <a:t>City and/or NTIFA will approve public agreements with developer, as appropriate</a:t>
            </a:r>
            <a:endParaRPr lang="en-US" sz="1800" dirty="0">
              <a:effectLst/>
              <a:latin typeface="Montserrat Medium" panose="00000600000000000000" pitchFamily="2" charset="0"/>
              <a:ea typeface="Times New Roman" panose="02020603050405020304" pitchFamily="18" charset="0"/>
            </a:endParaRPr>
          </a:p>
          <a:p>
            <a:pPr>
              <a:buClr>
                <a:srgbClr val="A7DA6E"/>
              </a:buClr>
              <a:buSzPct val="150000"/>
            </a:pPr>
            <a:endParaRPr lang="en-US" sz="18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Assistance in Development Financing for Developer</a:t>
            </a:r>
            <a:endParaRPr lang="en-US" sz="1800" dirty="0">
              <a:effectLst/>
              <a:latin typeface="Montserrat Medium" panose="00000600000000000000" pitchFamily="2" charset="0"/>
              <a:ea typeface="Times New Roman" panose="02020603050405020304" pitchFamily="18" charset="0"/>
            </a:endParaRPr>
          </a:p>
          <a:p>
            <a:pPr marL="742950" lvl="1" indent="-285750">
              <a:buClr>
                <a:srgbClr val="A7DA6E"/>
              </a:buClr>
              <a:buSzPct val="150000"/>
              <a:buFont typeface="Arial" panose="020B0604020202020204" pitchFamily="34" charset="0"/>
              <a:buChar char="•"/>
            </a:pPr>
            <a:r>
              <a:rPr lang="en-US" dirty="0">
                <a:effectLst/>
                <a:latin typeface="Montserrat Medium" panose="00000600000000000000" pitchFamily="2" charset="0"/>
                <a:ea typeface="Times New Roman" panose="02020603050405020304" pitchFamily="18" charset="0"/>
              </a:rPr>
              <a:t>Pursuant to </a:t>
            </a:r>
            <a:r>
              <a:rPr lang="en-US">
                <a:latin typeface="Montserrat Medium" panose="00000600000000000000" pitchFamily="2" charset="0"/>
                <a:ea typeface="Times New Roman" panose="02020603050405020304" pitchFamily="18" charset="0"/>
              </a:rPr>
              <a:t>an economic</a:t>
            </a:r>
            <a:r>
              <a:rPr lang="en-US">
                <a:effectLst/>
                <a:latin typeface="Montserrat Medium" panose="00000600000000000000" pitchFamily="2" charset="0"/>
                <a:ea typeface="Times New Roman" panose="02020603050405020304" pitchFamily="18" charset="0"/>
              </a:rPr>
              <a:t> </a:t>
            </a:r>
            <a:r>
              <a:rPr lang="en-US" dirty="0">
                <a:effectLst/>
                <a:latin typeface="Montserrat Medium" panose="00000600000000000000" pitchFamily="2" charset="0"/>
                <a:ea typeface="Times New Roman" panose="02020603050405020304" pitchFamily="18" charset="0"/>
              </a:rPr>
              <a:t>development agreement approved by City and/or NTIFA</a:t>
            </a:r>
          </a:p>
        </p:txBody>
      </p:sp>
      <p:sp>
        <p:nvSpPr>
          <p:cNvPr id="17" name="TextBox 16">
            <a:extLst>
              <a:ext uri="{FF2B5EF4-FFF2-40B4-BE49-F238E27FC236}">
                <a16:creationId xmlns:a16="http://schemas.microsoft.com/office/drawing/2014/main" id="{0494E5AD-C566-525E-30CB-2D9944D8E1EA}"/>
              </a:ext>
            </a:extLst>
          </p:cNvPr>
          <p:cNvSpPr txBox="1"/>
          <p:nvPr/>
        </p:nvSpPr>
        <p:spPr>
          <a:xfrm>
            <a:off x="1172596" y="665617"/>
            <a:ext cx="9939352"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994763" y="-631164"/>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847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3"/>
          <a:srcRect l="7419" b="11637"/>
          <a:stretch/>
        </p:blipFill>
        <p:spPr>
          <a:xfrm>
            <a:off x="0" y="1101090"/>
            <a:ext cx="5102860" cy="5756908"/>
          </a:xfrm>
          <a:prstGeom prst="rect">
            <a:avLst/>
          </a:prstGeom>
        </p:spPr>
      </p:pic>
      <p:sp>
        <p:nvSpPr>
          <p:cNvPr id="10" name="TextBox 9">
            <a:extLst>
              <a:ext uri="{FF2B5EF4-FFF2-40B4-BE49-F238E27FC236}">
                <a16:creationId xmlns:a16="http://schemas.microsoft.com/office/drawing/2014/main" id="{1CD09017-46B2-FB2C-2889-F51A8C40F9ED}"/>
              </a:ext>
            </a:extLst>
          </p:cNvPr>
          <p:cNvSpPr txBox="1"/>
          <p:nvPr/>
        </p:nvSpPr>
        <p:spPr>
          <a:xfrm>
            <a:off x="192947" y="1585660"/>
            <a:ext cx="11711031" cy="4985980"/>
          </a:xfrm>
          <a:prstGeom prst="rect">
            <a:avLst/>
          </a:prstGeom>
          <a:noFill/>
        </p:spPr>
        <p:txBody>
          <a:bodyPr wrap="square" rtlCol="0">
            <a:spAutoFit/>
          </a:bodyPr>
          <a:lstStyle/>
          <a:p>
            <a:pPr>
              <a:buClr>
                <a:srgbClr val="A7DA6E"/>
              </a:buClr>
              <a:buSzPct val="150000"/>
            </a:pPr>
            <a:r>
              <a:rPr lang="en-US" sz="2400" dirty="0">
                <a:latin typeface="Montserrat Medium" panose="00000600000000000000" pitchFamily="2" charset="0"/>
              </a:rPr>
              <a:t>Expected Impacts of </a:t>
            </a:r>
            <a:r>
              <a:rPr lang="en-US" sz="2400" dirty="0" smtClean="0">
                <a:latin typeface="Montserrat Medium" panose="00000600000000000000" pitchFamily="2" charset="0"/>
              </a:rPr>
              <a:t>Project:</a:t>
            </a:r>
            <a:br>
              <a:rPr lang="en-US" sz="2400" dirty="0" smtClean="0">
                <a:latin typeface="Montserrat Medium" panose="00000600000000000000" pitchFamily="2" charset="0"/>
              </a:rPr>
            </a:br>
            <a:r>
              <a:rPr lang="en-US" sz="2400" dirty="0" smtClean="0">
                <a:latin typeface="Montserrat Medium" panose="00000600000000000000" pitchFamily="2" charset="0"/>
              </a:rPr>
              <a:t> (see Oklahoma Commerce Department and </a:t>
            </a:r>
            <a:r>
              <a:rPr lang="en-US" sz="2400" dirty="0" err="1" smtClean="0">
                <a:latin typeface="Montserrat Medium" panose="00000600000000000000" pitchFamily="2" charset="0"/>
              </a:rPr>
              <a:t>Hunden</a:t>
            </a:r>
            <a:r>
              <a:rPr lang="en-US" sz="2400" dirty="0" smtClean="0">
                <a:latin typeface="Montserrat Medium" panose="00000600000000000000" pitchFamily="2" charset="0"/>
              </a:rPr>
              <a:t> Partners Reports)</a:t>
            </a:r>
            <a:endParaRPr lang="en-US" sz="2400" dirty="0">
              <a:latin typeface="Montserrat Medium" panose="00000600000000000000" pitchFamily="2" charset="0"/>
            </a:endParaRPr>
          </a:p>
          <a:p>
            <a:pPr>
              <a:buClr>
                <a:srgbClr val="A7DA6E"/>
              </a:buClr>
              <a:buSzPct val="150000"/>
            </a:pPr>
            <a:endParaRPr lang="en-US" dirty="0">
              <a:latin typeface="Montserrat Medium" panose="00000600000000000000" pitchFamily="2"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Impacts on Taxing Entities</a:t>
            </a:r>
          </a:p>
          <a:p>
            <a:pPr marL="742950" lvl="1" indent="-285750">
              <a:buClr>
                <a:srgbClr val="A7DA6E"/>
              </a:buClr>
              <a:buSzPct val="150000"/>
              <a:buFont typeface="Arial" panose="020B0604020202020204" pitchFamily="34" charset="0"/>
              <a:buChar char="•"/>
            </a:pPr>
            <a:r>
              <a:rPr lang="en-US" dirty="0">
                <a:effectLst/>
                <a:latin typeface="Montserrat Medium" panose="00000600000000000000" pitchFamily="2" charset="0"/>
                <a:ea typeface="Times New Roman" panose="02020603050405020304" pitchFamily="18" charset="0"/>
              </a:rPr>
              <a:t>Increase in population/students and associated needs (capital infrastructure and service demands)</a:t>
            </a:r>
          </a:p>
          <a:p>
            <a:pPr lvl="1">
              <a:buClr>
                <a:srgbClr val="A7DA6E"/>
              </a:buClr>
              <a:buSzPct val="150000"/>
            </a:pPr>
            <a:endParaRPr lang="en-US"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New office/commercial development will increase employment opportunities</a:t>
            </a:r>
          </a:p>
          <a:p>
            <a:pPr>
              <a:buClr>
                <a:srgbClr val="A7DA6E"/>
              </a:buClr>
              <a:buSzPct val="150000"/>
            </a:pPr>
            <a:endParaRPr lang="en-US" sz="20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Destination experiences will attract increased visitors to and recaptured spending within the City</a:t>
            </a:r>
          </a:p>
          <a:p>
            <a:pPr marL="285750" indent="-285750">
              <a:buClr>
                <a:srgbClr val="A7DA6E"/>
              </a:buClr>
              <a:buSzPct val="150000"/>
              <a:buFont typeface="Arial" panose="020B0604020202020204" pitchFamily="34" charset="0"/>
              <a:buChar char="•"/>
            </a:pPr>
            <a:endParaRPr lang="en-US" sz="20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000" dirty="0">
                <a:effectLst/>
                <a:latin typeface="Montserrat Medium" panose="00000600000000000000" pitchFamily="2" charset="0"/>
                <a:ea typeface="Times New Roman" panose="02020603050405020304" pitchFamily="18" charset="0"/>
              </a:rPr>
              <a:t>Ancillary development outside of TIF districts may generate additional revenue and local </a:t>
            </a:r>
            <a:r>
              <a:rPr lang="en-US" sz="2000" dirty="0" smtClean="0">
                <a:effectLst/>
                <a:latin typeface="Montserrat Medium" panose="00000600000000000000" pitchFamily="2" charset="0"/>
                <a:ea typeface="Times New Roman" panose="02020603050405020304" pitchFamily="18" charset="0"/>
              </a:rPr>
              <a:t>Gross Domestic Product</a:t>
            </a:r>
            <a:endParaRPr lang="en-US" sz="2000" dirty="0">
              <a:effectLst/>
              <a:latin typeface="Montserrat Medium" panose="00000600000000000000" pitchFamily="2" charset="0"/>
              <a:ea typeface="Times New Roman" panose="02020603050405020304" pitchFamily="18" charset="0"/>
            </a:endParaRPr>
          </a:p>
          <a:p>
            <a:pPr>
              <a:buClr>
                <a:srgbClr val="A7DA6E"/>
              </a:buClr>
              <a:buSzPct val="150000"/>
            </a:pPr>
            <a:endParaRPr lang="en-US" sz="20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endParaRPr lang="en-US" sz="1800" dirty="0">
              <a:effectLst/>
              <a:latin typeface="Montserrat Medium" panose="00000600000000000000" pitchFamily="2" charset="0"/>
              <a:ea typeface="Times New Roman" panose="02020603050405020304" pitchFamily="18" charset="0"/>
            </a:endParaRPr>
          </a:p>
        </p:txBody>
      </p:sp>
      <p:sp>
        <p:nvSpPr>
          <p:cNvPr id="17" name="TextBox 16">
            <a:extLst>
              <a:ext uri="{FF2B5EF4-FFF2-40B4-BE49-F238E27FC236}">
                <a16:creationId xmlns:a16="http://schemas.microsoft.com/office/drawing/2014/main" id="{0494E5AD-C566-525E-30CB-2D9944D8E1EA}"/>
              </a:ext>
            </a:extLst>
          </p:cNvPr>
          <p:cNvSpPr txBox="1"/>
          <p:nvPr/>
        </p:nvSpPr>
        <p:spPr>
          <a:xfrm>
            <a:off x="1126323" y="316258"/>
            <a:ext cx="9939352"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521977" y="-923550"/>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040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B8C5E6C-05F9-2706-512E-12027C15D09A}"/>
              </a:ext>
            </a:extLst>
          </p:cNvPr>
          <p:cNvPicPr>
            <a:picLocks noChangeAspect="1"/>
          </p:cNvPicPr>
          <p:nvPr/>
        </p:nvPicPr>
        <p:blipFill rotWithShape="1">
          <a:blip r:embed="rId3"/>
          <a:srcRect l="7419" b="11637"/>
          <a:stretch/>
        </p:blipFill>
        <p:spPr>
          <a:xfrm>
            <a:off x="0" y="1101090"/>
            <a:ext cx="5102860" cy="5756908"/>
          </a:xfrm>
          <a:prstGeom prst="rect">
            <a:avLst/>
          </a:prstGeom>
        </p:spPr>
      </p:pic>
      <p:sp>
        <p:nvSpPr>
          <p:cNvPr id="26" name="Rectangle 25">
            <a:extLst>
              <a:ext uri="{FF2B5EF4-FFF2-40B4-BE49-F238E27FC236}">
                <a16:creationId xmlns:a16="http://schemas.microsoft.com/office/drawing/2014/main" id="{8120AAE2-20E4-19E1-1612-90D72A967757}"/>
              </a:ext>
            </a:extLst>
          </p:cNvPr>
          <p:cNvSpPr/>
          <p:nvPr/>
        </p:nvSpPr>
        <p:spPr>
          <a:xfrm>
            <a:off x="623204" y="363040"/>
            <a:ext cx="10945591" cy="6131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US">
                <a:latin typeface="Montserrat" panose="00000500000000000000" pitchFamily="2" charset="0"/>
              </a:rPr>
              <a:t>Authorized under Local Development Act and Oklahoma Constitution Art 10, Sec. 6C</a:t>
            </a:r>
          </a:p>
          <a:p>
            <a:pPr eaLnBrk="1" hangingPunct="1"/>
            <a:r>
              <a:rPr lang="en-US">
                <a:latin typeface="Montserrat" panose="00000500000000000000" pitchFamily="2" charset="0"/>
              </a:rPr>
              <a:t>Up to 25 years</a:t>
            </a:r>
          </a:p>
          <a:p>
            <a:pPr eaLnBrk="1" hangingPunct="1"/>
            <a:r>
              <a:rPr lang="en-US">
                <a:latin typeface="Montserrat" panose="00000500000000000000" pitchFamily="2" charset="0"/>
              </a:rPr>
              <a:t>Taxing jurisdictions are part of the process</a:t>
            </a:r>
          </a:p>
        </p:txBody>
      </p:sp>
      <p:sp>
        <p:nvSpPr>
          <p:cNvPr id="10" name="TextBox 9">
            <a:extLst>
              <a:ext uri="{FF2B5EF4-FFF2-40B4-BE49-F238E27FC236}">
                <a16:creationId xmlns:a16="http://schemas.microsoft.com/office/drawing/2014/main" id="{1CD09017-46B2-FB2C-2889-F51A8C40F9ED}"/>
              </a:ext>
            </a:extLst>
          </p:cNvPr>
          <p:cNvSpPr txBox="1"/>
          <p:nvPr/>
        </p:nvSpPr>
        <p:spPr>
          <a:xfrm>
            <a:off x="1222072" y="1970644"/>
            <a:ext cx="10310075" cy="4154984"/>
          </a:xfrm>
          <a:prstGeom prst="rect">
            <a:avLst/>
          </a:prstGeom>
          <a:noFill/>
        </p:spPr>
        <p:txBody>
          <a:bodyPr wrap="square" rtlCol="0">
            <a:spAutoFit/>
          </a:bodyPr>
          <a:lstStyle/>
          <a:p>
            <a:pPr>
              <a:buClr>
                <a:srgbClr val="A7DA6E"/>
              </a:buClr>
              <a:buSzPct val="150000"/>
            </a:pPr>
            <a:r>
              <a:rPr lang="en-US" sz="2400" b="1" i="1" u="sng" dirty="0" smtClean="0">
                <a:solidFill>
                  <a:srgbClr val="FF0000"/>
                </a:solidFill>
                <a:latin typeface="Montserrat Medium" panose="00000600000000000000" pitchFamily="2" charset="0"/>
              </a:rPr>
              <a:t>UNP TIF Citizen’s Oversight Committee Action:</a:t>
            </a:r>
            <a:endParaRPr lang="en-US" sz="2400" b="1" i="1" u="sng" dirty="0">
              <a:solidFill>
                <a:srgbClr val="FF0000"/>
              </a:solidFill>
              <a:latin typeface="Montserrat Medium" panose="00000600000000000000" pitchFamily="2" charset="0"/>
            </a:endParaRPr>
          </a:p>
          <a:p>
            <a:pPr>
              <a:buClr>
                <a:srgbClr val="A7DA6E"/>
              </a:buClr>
              <a:buSzPct val="150000"/>
            </a:pPr>
            <a:endParaRPr lang="en-US" sz="2400" dirty="0">
              <a:effectLst/>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400" dirty="0">
                <a:latin typeface="Montserrat Medium" panose="00000600000000000000" pitchFamily="2" charset="0"/>
                <a:ea typeface="Times New Roman" panose="02020603050405020304" pitchFamily="18" charset="0"/>
              </a:rPr>
              <a:t>Determine </a:t>
            </a:r>
            <a:r>
              <a:rPr lang="en-US" sz="2400" dirty="0" smtClean="0">
                <a:latin typeface="Montserrat Medium" panose="00000600000000000000" pitchFamily="2" charset="0"/>
                <a:ea typeface="Times New Roman" panose="02020603050405020304" pitchFamily="18" charset="0"/>
              </a:rPr>
              <a:t>whether the proposed “material modification to the </a:t>
            </a:r>
            <a:r>
              <a:rPr lang="en-US" sz="2400" dirty="0" smtClean="0">
                <a:latin typeface="Montserrat Medium" panose="00000600000000000000" pitchFamily="2" charset="0"/>
                <a:ea typeface="Times New Roman" panose="02020603050405020304" pitchFamily="18" charset="0"/>
              </a:rPr>
              <a:t>University North Park </a:t>
            </a:r>
            <a:r>
              <a:rPr lang="en-US" sz="2400" dirty="0" smtClean="0">
                <a:latin typeface="Montserrat Medium" panose="00000600000000000000" pitchFamily="2" charset="0"/>
                <a:ea typeface="Times New Roman" panose="02020603050405020304" pitchFamily="18" charset="0"/>
              </a:rPr>
              <a:t>Master Plan” should be recommended to the City Council for approval;</a:t>
            </a:r>
            <a:br>
              <a:rPr lang="en-US" sz="2400" dirty="0" smtClean="0">
                <a:latin typeface="Montserrat Medium" panose="00000600000000000000" pitchFamily="2" charset="0"/>
                <a:ea typeface="Times New Roman" panose="02020603050405020304" pitchFamily="18" charset="0"/>
              </a:rPr>
            </a:br>
            <a:endParaRPr lang="en-US" sz="2400" dirty="0" smtClean="0">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400" dirty="0" smtClean="0">
                <a:latin typeface="Montserrat Medium" panose="00000600000000000000" pitchFamily="2" charset="0"/>
                <a:ea typeface="Times New Roman" panose="02020603050405020304" pitchFamily="18" charset="0"/>
              </a:rPr>
              <a:t> Provide </a:t>
            </a:r>
            <a:r>
              <a:rPr lang="en-US" sz="2400" dirty="0">
                <a:latin typeface="Montserrat Medium" panose="00000600000000000000" pitchFamily="2" charset="0"/>
                <a:ea typeface="Times New Roman" panose="02020603050405020304" pitchFamily="18" charset="0"/>
              </a:rPr>
              <a:t>general </a:t>
            </a:r>
            <a:r>
              <a:rPr lang="en-US" sz="2400" dirty="0" smtClean="0">
                <a:latin typeface="Montserrat Medium" panose="00000600000000000000" pitchFamily="2" charset="0"/>
                <a:ea typeface="Times New Roman" panose="02020603050405020304" pitchFamily="18" charset="0"/>
              </a:rPr>
              <a:t>recommendations </a:t>
            </a:r>
            <a:r>
              <a:rPr lang="en-US" sz="2400" dirty="0">
                <a:latin typeface="Montserrat Medium" panose="00000600000000000000" pitchFamily="2" charset="0"/>
                <a:ea typeface="Times New Roman" panose="02020603050405020304" pitchFamily="18" charset="0"/>
              </a:rPr>
              <a:t>to City </a:t>
            </a:r>
            <a:r>
              <a:rPr lang="en-US" sz="2400" dirty="0" smtClean="0">
                <a:latin typeface="Montserrat Medium" panose="00000600000000000000" pitchFamily="2" charset="0"/>
                <a:ea typeface="Times New Roman" panose="02020603050405020304" pitchFamily="18" charset="0"/>
              </a:rPr>
              <a:t>Council regarding the proposed Rock Creek Entertainment District TIF Project Plan </a:t>
            </a:r>
            <a:r>
              <a:rPr lang="en-US" sz="2400" dirty="0" smtClean="0">
                <a:latin typeface="Montserrat Medium" panose="00000600000000000000" pitchFamily="2" charset="0"/>
                <a:ea typeface="Times New Roman" panose="02020603050405020304" pitchFamily="18" charset="0"/>
              </a:rPr>
              <a:t>(see </a:t>
            </a:r>
            <a:r>
              <a:rPr lang="en-US" sz="2400" dirty="0" smtClean="0">
                <a:latin typeface="Montserrat Medium" panose="00000600000000000000" pitchFamily="2" charset="0"/>
                <a:ea typeface="Times New Roman" panose="02020603050405020304" pitchFamily="18" charset="0"/>
              </a:rPr>
              <a:t>10/2023 Letter</a:t>
            </a:r>
            <a:r>
              <a:rPr lang="en-US" sz="2400" dirty="0" smtClean="0">
                <a:latin typeface="Montserrat Medium" panose="00000600000000000000" pitchFamily="2" charset="0"/>
                <a:ea typeface="Times New Roman" panose="02020603050405020304" pitchFamily="18" charset="0"/>
              </a:rPr>
              <a:t>)</a:t>
            </a:r>
            <a:br>
              <a:rPr lang="en-US" sz="2400" dirty="0" smtClean="0">
                <a:latin typeface="Montserrat Medium" panose="00000600000000000000" pitchFamily="2" charset="0"/>
                <a:ea typeface="Times New Roman" panose="02020603050405020304" pitchFamily="18" charset="0"/>
              </a:rPr>
            </a:br>
            <a:endParaRPr lang="en-US" sz="2400" dirty="0" smtClean="0">
              <a:latin typeface="Montserrat Medium" panose="00000600000000000000" pitchFamily="2" charset="0"/>
              <a:ea typeface="Times New Roman" panose="02020603050405020304" pitchFamily="18" charset="0"/>
            </a:endParaRPr>
          </a:p>
          <a:p>
            <a:pPr marL="285750" indent="-285750">
              <a:buClr>
                <a:srgbClr val="A7DA6E"/>
              </a:buClr>
              <a:buSzPct val="150000"/>
              <a:buFont typeface="Arial" panose="020B0604020202020204" pitchFamily="34" charset="0"/>
              <a:buChar char="•"/>
            </a:pPr>
            <a:r>
              <a:rPr lang="en-US" sz="2400" dirty="0" smtClean="0">
                <a:effectLst/>
                <a:latin typeface="Montserrat Medium" panose="00000600000000000000" pitchFamily="2" charset="0"/>
                <a:ea typeface="Times New Roman" panose="02020603050405020304" pitchFamily="18" charset="0"/>
              </a:rPr>
              <a:t>OR Take No Action</a:t>
            </a:r>
            <a:endParaRPr lang="en-US" sz="2400" dirty="0">
              <a:effectLst/>
              <a:latin typeface="Montserrat Medium" panose="00000600000000000000" pitchFamily="2" charset="0"/>
              <a:ea typeface="Times New Roman" panose="02020603050405020304" pitchFamily="18" charset="0"/>
            </a:endParaRPr>
          </a:p>
        </p:txBody>
      </p:sp>
      <p:sp>
        <p:nvSpPr>
          <p:cNvPr id="17" name="TextBox 16">
            <a:extLst>
              <a:ext uri="{FF2B5EF4-FFF2-40B4-BE49-F238E27FC236}">
                <a16:creationId xmlns:a16="http://schemas.microsoft.com/office/drawing/2014/main" id="{0494E5AD-C566-525E-30CB-2D9944D8E1EA}"/>
              </a:ext>
            </a:extLst>
          </p:cNvPr>
          <p:cNvSpPr txBox="1"/>
          <p:nvPr/>
        </p:nvSpPr>
        <p:spPr>
          <a:xfrm>
            <a:off x="1172596" y="665617"/>
            <a:ext cx="9939352" cy="1077218"/>
          </a:xfrm>
          <a:prstGeom prst="rect">
            <a:avLst/>
          </a:prstGeom>
          <a:noFill/>
        </p:spPr>
        <p:txBody>
          <a:bodyPr wrap="square" rtlCol="0">
            <a:spAutoFit/>
          </a:bodyPr>
          <a:lstStyle/>
          <a:p>
            <a:r>
              <a:rPr lang="en-US" sz="3200" b="1" cap="all" spc="200" dirty="0">
                <a:latin typeface="Futura PT Bold" panose="020B0502020204020303" pitchFamily="34" charset="77"/>
                <a:cs typeface="Futura" panose="020B0602020204020303" pitchFamily="34" charset="-79"/>
              </a:rPr>
              <a:t>Proposed Rock Creek Entertainment District Project Plan</a:t>
            </a:r>
          </a:p>
        </p:txBody>
      </p:sp>
      <p:sp>
        <p:nvSpPr>
          <p:cNvPr id="9" name="Rectangle 8">
            <a:extLst>
              <a:ext uri="{FF2B5EF4-FFF2-40B4-BE49-F238E27FC236}">
                <a16:creationId xmlns:a16="http://schemas.microsoft.com/office/drawing/2014/main" id="{5401C95F-E441-8CFC-7158-C987DB99DFBE}"/>
              </a:ext>
            </a:extLst>
          </p:cNvPr>
          <p:cNvSpPr/>
          <p:nvPr/>
        </p:nvSpPr>
        <p:spPr>
          <a:xfrm rot="5400000" flipH="1">
            <a:off x="8994763" y="-631164"/>
            <a:ext cx="45719" cy="4003561"/>
          </a:xfrm>
          <a:prstGeom prst="rect">
            <a:avLst/>
          </a:prstGeom>
          <a:solidFill>
            <a:srgbClr val="9CC83A">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3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23 Aerial photography map"/>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26" y="0"/>
            <a:ext cx="12179074" cy="6865286"/>
          </a:xfrm>
          <a:prstGeom prst="rect">
            <a:avLst/>
          </a:prstGeom>
        </p:spPr>
      </p:pic>
      <p:sp>
        <p:nvSpPr>
          <p:cNvPr id="3" name="Rectangle 2"/>
          <p:cNvSpPr>
            <a:spLocks noChangeArrowheads="1"/>
          </p:cNvSpPr>
          <p:nvPr/>
        </p:nvSpPr>
        <p:spPr bwMode="auto">
          <a:xfrm>
            <a:off x="8756284" y="6047941"/>
            <a:ext cx="3207120" cy="641407"/>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121908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3"/>
          <p:cNvSpPr>
            <a:spLocks noChangeArrowheads="1"/>
          </p:cNvSpPr>
          <p:nvPr/>
        </p:nvSpPr>
        <p:spPr bwMode="auto">
          <a:xfrm>
            <a:off x="8984883" y="6014685"/>
            <a:ext cx="2978524" cy="43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767" tIns="61384" rIns="122767" bIns="61384">
            <a:spAutoFit/>
          </a:bodyPr>
          <a:lstStyle/>
          <a:p>
            <a:pPr marL="0" marR="0" lvl="0" indent="0" algn="l" defTabSz="121908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2023 </a:t>
            </a:r>
            <a:r>
              <a:rPr kumimoji="0" lang="en-US" sz="2000" b="1" i="0" u="none" strike="noStrike" kern="1200" cap="none" spc="0" normalizeH="0" baseline="0" noProof="0" dirty="0">
                <a:ln>
                  <a:noFill/>
                </a:ln>
                <a:solidFill>
                  <a:prstClr val="black"/>
                </a:solidFill>
                <a:effectLst/>
                <a:uLnTx/>
                <a:uFillTx/>
                <a:latin typeface="Calibri"/>
                <a:ea typeface="+mn-ea"/>
                <a:cs typeface="+mn-cs"/>
              </a:rPr>
              <a:t>Aerial Photography</a:t>
            </a:r>
          </a:p>
        </p:txBody>
      </p:sp>
      <p:sp>
        <p:nvSpPr>
          <p:cNvPr id="5" name="Rectangle 4"/>
          <p:cNvSpPr>
            <a:spLocks noChangeArrowheads="1"/>
          </p:cNvSpPr>
          <p:nvPr/>
        </p:nvSpPr>
        <p:spPr bwMode="auto">
          <a:xfrm>
            <a:off x="9146839" y="6403591"/>
            <a:ext cx="2975316" cy="28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2767" tIns="61384" rIns="122767" bIns="61384">
            <a:spAutoFit/>
          </a:bodyPr>
          <a:lstStyle/>
          <a:p>
            <a:pPr marL="0" marR="0" lvl="0" indent="0" algn="l" defTabSz="1219080" rtl="0" eaLnBrk="0" fontAlgn="auto" latinLnBrk="0" hangingPunct="0">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black"/>
                </a:solidFill>
                <a:effectLst/>
                <a:uLnTx/>
                <a:uFillTx/>
                <a:latin typeface="Calibri"/>
                <a:ea typeface="+mn-ea"/>
                <a:cs typeface="+mn-cs"/>
              </a:rPr>
              <a:t>Map produced by City of Norman GIS Division</a:t>
            </a:r>
          </a:p>
        </p:txBody>
      </p:sp>
    </p:spTree>
    <p:extLst>
      <p:ext uri="{BB962C8B-B14F-4D97-AF65-F5344CB8AC3E}">
        <p14:creationId xmlns:p14="http://schemas.microsoft.com/office/powerpoint/2010/main" val="2483536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Greenspace exhib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0"/>
            <a:ext cx="9601200" cy="6858000"/>
          </a:xfrm>
          <a:prstGeom prst="rect">
            <a:avLst/>
          </a:prstGeom>
        </p:spPr>
      </p:pic>
    </p:spTree>
    <p:extLst>
      <p:ext uri="{BB962C8B-B14F-4D97-AF65-F5344CB8AC3E}">
        <p14:creationId xmlns:p14="http://schemas.microsoft.com/office/powerpoint/2010/main" val="2131121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41DF63D9-D120-2EFA-B0C1-D1C23F071A59}"/>
              </a:ext>
            </a:extLst>
          </p:cNvPr>
          <p:cNvGrpSpPr/>
          <p:nvPr/>
        </p:nvGrpSpPr>
        <p:grpSpPr>
          <a:xfrm>
            <a:off x="8583799" y="3863735"/>
            <a:ext cx="2724215" cy="2724215"/>
            <a:chOff x="10363200" y="6361428"/>
            <a:chExt cx="4227828" cy="4227828"/>
          </a:xfrm>
        </p:grpSpPr>
        <p:pic>
          <p:nvPicPr>
            <p:cNvPr id="30" name="Picture 4">
              <a:extLst>
                <a:ext uri="{FF2B5EF4-FFF2-40B4-BE49-F238E27FC236}">
                  <a16:creationId xmlns:a16="http://schemas.microsoft.com/office/drawing/2014/main" id="{8E8D836A-EBD9-FFCF-9378-8CCEAB19EEE8}"/>
                </a:ext>
              </a:extLst>
            </p:cNvPr>
            <p:cNvPicPr>
              <a:picLocks noChangeAspect="1"/>
            </p:cNvPicPr>
            <p:nvPr/>
          </p:nvPicPr>
          <p:blipFill>
            <a:blip r:embed="rId2"/>
            <a:stretch>
              <a:fillRect/>
            </a:stretch>
          </p:blipFill>
          <p:spPr>
            <a:xfrm>
              <a:off x="10363200" y="6361428"/>
              <a:ext cx="4227828" cy="4227828"/>
            </a:xfrm>
            <a:prstGeom prst="rect">
              <a:avLst/>
            </a:prstGeom>
          </p:spPr>
        </p:pic>
        <p:sp>
          <p:nvSpPr>
            <p:cNvPr id="35" name="TextBox 14">
              <a:extLst>
                <a:ext uri="{FF2B5EF4-FFF2-40B4-BE49-F238E27FC236}">
                  <a16:creationId xmlns:a16="http://schemas.microsoft.com/office/drawing/2014/main" id="{F1832CAB-3E59-1E4B-B391-8B1A456AD2D3}"/>
                </a:ext>
              </a:extLst>
            </p:cNvPr>
            <p:cNvSpPr txBox="1"/>
            <p:nvPr/>
          </p:nvSpPr>
          <p:spPr>
            <a:xfrm>
              <a:off x="11550100" y="8000425"/>
              <a:ext cx="567710" cy="338336"/>
            </a:xfrm>
            <a:prstGeom prst="rect">
              <a:avLst/>
            </a:prstGeom>
          </p:spPr>
          <p:txBody>
            <a:bodyPr wrap="square" lIns="0" tIns="0" rIns="0" bIns="0" rtlCol="0" anchor="t">
              <a:spAutoFit/>
            </a:bodyPr>
            <a:lstStyle/>
            <a:p>
              <a:pPr algn="ctr" defTabSz="623438">
                <a:lnSpc>
                  <a:spcPts val="1731"/>
                </a:lnSpc>
              </a:pPr>
              <a:r>
                <a:rPr lang="en-US" sz="1236" kern="0" dirty="0">
                  <a:solidFill>
                    <a:srgbClr val="F9F3E3"/>
                  </a:solidFill>
                  <a:latin typeface="IBM Plex Sans Bold"/>
                </a:rPr>
                <a:t>30%</a:t>
              </a:r>
            </a:p>
          </p:txBody>
        </p:sp>
        <p:sp>
          <p:nvSpPr>
            <p:cNvPr id="36" name="TextBox 15">
              <a:extLst>
                <a:ext uri="{FF2B5EF4-FFF2-40B4-BE49-F238E27FC236}">
                  <a16:creationId xmlns:a16="http://schemas.microsoft.com/office/drawing/2014/main" id="{34E3931C-AEE9-0E4F-0821-F3F4283EACF9}"/>
                </a:ext>
              </a:extLst>
            </p:cNvPr>
            <p:cNvSpPr txBox="1"/>
            <p:nvPr/>
          </p:nvSpPr>
          <p:spPr>
            <a:xfrm>
              <a:off x="13030446" y="8303113"/>
              <a:ext cx="567710" cy="338336"/>
            </a:xfrm>
            <a:prstGeom prst="rect">
              <a:avLst/>
            </a:prstGeom>
          </p:spPr>
          <p:txBody>
            <a:bodyPr wrap="square" lIns="0" tIns="0" rIns="0" bIns="0" rtlCol="0" anchor="t">
              <a:spAutoFit/>
            </a:bodyPr>
            <a:lstStyle/>
            <a:p>
              <a:pPr algn="ctr" defTabSz="623438">
                <a:lnSpc>
                  <a:spcPts val="1731"/>
                </a:lnSpc>
              </a:pPr>
              <a:r>
                <a:rPr lang="en-US" sz="1236" kern="0" dirty="0">
                  <a:solidFill>
                    <a:srgbClr val="F9F3E3"/>
                  </a:solidFill>
                  <a:latin typeface="IBM Plex Sans Bold"/>
                </a:rPr>
                <a:t>70%</a:t>
              </a:r>
            </a:p>
          </p:txBody>
        </p:sp>
      </p:grpSp>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a:xfrm>
            <a:off x="1108364" y="363682"/>
            <a:ext cx="7161414" cy="545523"/>
          </a:xfrm>
        </p:spPr>
        <p:txBody>
          <a:bodyPr/>
          <a:lstStyle/>
          <a:p>
            <a:r>
              <a:rPr lang="en-US" dirty="0"/>
              <a:t>The Numbers</a:t>
            </a:r>
          </a:p>
        </p:txBody>
      </p:sp>
      <p:sp>
        <p:nvSpPr>
          <p:cNvPr id="4" name="TextBox 3">
            <a:extLst>
              <a:ext uri="{FF2B5EF4-FFF2-40B4-BE49-F238E27FC236}">
                <a16:creationId xmlns:a16="http://schemas.microsoft.com/office/drawing/2014/main" id="{0B4F9855-A029-B881-198C-1C8DD71EABA4}"/>
              </a:ext>
            </a:extLst>
          </p:cNvPr>
          <p:cNvSpPr txBox="1"/>
          <p:nvPr/>
        </p:nvSpPr>
        <p:spPr>
          <a:xfrm>
            <a:off x="1340343" y="1483936"/>
            <a:ext cx="6371408" cy="4641784"/>
          </a:xfrm>
          <a:prstGeom prst="rect">
            <a:avLst/>
          </a:prstGeom>
          <a:noFill/>
        </p:spPr>
        <p:txBody>
          <a:bodyPr wrap="square">
            <a:spAutoFit/>
          </a:bodyPr>
          <a:lstStyle/>
          <a:p>
            <a:pPr defTabSz="623438"/>
            <a:r>
              <a:rPr lang="en-US" sz="1364" b="1"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Public Funding Request of $230 Million </a:t>
            </a:r>
            <a:endParaRPr lang="en-US" sz="1364" b="1"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defTabSz="623438"/>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defTabSz="623438"/>
            <a:r>
              <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rPr>
              <a:t>Here are the numbers rounded within 3% for description purposes:</a:t>
            </a:r>
          </a:p>
          <a:p>
            <a:pPr indent="311719" defTabSz="623438"/>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233789" indent="-233789" defTabSz="623438">
              <a:buFont typeface="Aptos" panose="020B0004020202020204" pitchFamily="34" charset="0"/>
              <a:buChar char="-"/>
            </a:pPr>
            <a:r>
              <a:rPr lang="en-US" sz="1364" kern="0" dirty="0">
                <a:solidFill>
                  <a:sysClr val="windowText" lastClr="000000"/>
                </a:solidFill>
                <a:latin typeface="Aptos" panose="020B0004020202020204" pitchFamily="34" charset="0"/>
                <a:ea typeface="Times New Roman" panose="02020603050405020304" pitchFamily="18" charset="0"/>
                <a:cs typeface="Times New Roman" panose="02020603050405020304" pitchFamily="18" charset="0"/>
              </a:rPr>
              <a:t>$300 million arena and parking garage + $30 million infrastructure cost (roads, utilities, etc.)</a:t>
            </a:r>
          </a:p>
          <a:p>
            <a:pPr defTabSz="623438"/>
            <a:endParaRPr lang="en-US" sz="1364" kern="0" dirty="0">
              <a:solidFill>
                <a:sysClr val="windowText" lastClr="000000"/>
              </a:solidFill>
              <a:latin typeface="Aptos" panose="020B0004020202020204" pitchFamily="34" charset="0"/>
              <a:ea typeface="Aptos" panose="020B0004020202020204" pitchFamily="34" charset="0"/>
              <a:cs typeface="Times New Roman" panose="02020603050405020304" pitchFamily="18" charset="0"/>
            </a:endParaRPr>
          </a:p>
          <a:p>
            <a:pPr marL="506543" lvl="1" indent="-194824" defTabSz="623438">
              <a:buFont typeface="Courier New" panose="02070309020205020404" pitchFamily="49" charset="0"/>
              <a:buChar char="o"/>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$100 million other capital from OU/Developers</a:t>
            </a:r>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506543" lvl="1" indent="-194824" defTabSz="623438">
              <a:buFont typeface="Courier New" panose="02070309020205020404" pitchFamily="49" charset="0"/>
              <a:buChar char="o"/>
            </a:pPr>
            <a:r>
              <a:rPr lang="en-US" sz="1364" b="1"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$230 million from TIF Financing</a:t>
            </a:r>
          </a:p>
          <a:p>
            <a:pPr marL="506543" lvl="1" indent="-194824" defTabSz="623438">
              <a:buFont typeface="Courier New" panose="02070309020205020404" pitchFamily="49" charset="0"/>
              <a:buChar char="o"/>
            </a:pPr>
            <a:r>
              <a:rPr lang="en-US" sz="1364" kern="0" dirty="0">
                <a:solidFill>
                  <a:sysClr val="windowText" lastClr="000000"/>
                </a:solidFill>
                <a:latin typeface="Aptos" panose="020B0004020202020204" pitchFamily="34" charset="0"/>
                <a:ea typeface="Times New Roman" panose="02020603050405020304" pitchFamily="18" charset="0"/>
                <a:cs typeface="Times New Roman" panose="02020603050405020304" pitchFamily="18" charset="0"/>
              </a:rPr>
              <a:t>$800 million private capital by Developers (retail, medium/high density residential, office, hotel, etc.)</a:t>
            </a: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 </a:t>
            </a:r>
          </a:p>
          <a:p>
            <a:pPr marL="506543" lvl="3" indent="-194824" defTabSz="623438">
              <a:buFont typeface="Courier New" panose="02070309020205020404" pitchFamily="49" charset="0"/>
              <a:buChar char="o"/>
            </a:pPr>
            <a:endParaRPr lang="en-US" sz="1364" kern="0" dirty="0">
              <a:solidFill>
                <a:sysClr val="windowText" lastClr="000000"/>
              </a:solidFill>
              <a:latin typeface="Aptos" panose="020B0004020202020204" pitchFamily="34" charset="0"/>
              <a:ea typeface="Times New Roman" panose="02020603050405020304" pitchFamily="18" charset="0"/>
              <a:cs typeface="Times New Roman" panose="02020603050405020304" pitchFamily="18" charset="0"/>
            </a:endParaRPr>
          </a:p>
          <a:p>
            <a:pPr marL="779297" lvl="2" indent="-155859" defTabSz="623438">
              <a:buFont typeface="Wingdings" panose="05000000000000000000" pitchFamily="2" charset="2"/>
              <a:buChar char=""/>
            </a:pPr>
            <a:endParaRPr lang="en-US" sz="1364" kern="0" dirty="0">
              <a:solidFill>
                <a:sysClr val="windowText" lastClr="000000"/>
              </a:solidFill>
              <a:latin typeface="Aptos" panose="020B0004020202020204" pitchFamily="34" charset="0"/>
              <a:ea typeface="Times New Roman" panose="02020603050405020304" pitchFamily="18" charset="0"/>
              <a:cs typeface="Times New Roman" panose="02020603050405020304" pitchFamily="18" charset="0"/>
            </a:endParaRPr>
          </a:p>
          <a:p>
            <a:pPr marL="779297" lvl="2" indent="-155859" defTabSz="623438">
              <a:buFont typeface="Wingdings" panose="05000000000000000000" pitchFamily="2" charset="2"/>
              <a:buChar char=""/>
            </a:pPr>
            <a:endParaRPr lang="en-US" sz="1364" kern="0" dirty="0">
              <a:solidFill>
                <a:sysClr val="windowText" lastClr="000000"/>
              </a:solidFill>
              <a:latin typeface="Aptos" panose="020B0004020202020204" pitchFamily="34" charset="0"/>
              <a:ea typeface="Times New Roman" panose="02020603050405020304" pitchFamily="18" charset="0"/>
              <a:cs typeface="Times New Roman" panose="02020603050405020304" pitchFamily="18" charset="0"/>
            </a:endParaRPr>
          </a:p>
          <a:p>
            <a:pPr marL="545508" lvl="8" indent="-233789" defTabSz="623438">
              <a:buFont typeface="Arial" panose="020B0604020202020204" pitchFamily="34" charset="0"/>
              <a:buChar char="•"/>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Ad Valorem – Cleveland County, and other taxing bodies (67%)</a:t>
            </a:r>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545508" lvl="8" indent="-233789" defTabSz="623438">
              <a:buFont typeface="Arial" panose="020B0604020202020204" pitchFamily="34" charset="0"/>
              <a:buChar char="•"/>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Sales Tax – Norman City (33%)</a:t>
            </a:r>
          </a:p>
          <a:p>
            <a:pPr marL="779297" lvl="2" indent="-155859" defTabSz="623438">
              <a:buFont typeface="Wingdings" panose="05000000000000000000" pitchFamily="2" charset="2"/>
              <a:buChar char=""/>
            </a:pPr>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506543" lvl="1" indent="-194824" defTabSz="623438">
              <a:buFont typeface="Courier New" panose="02070309020205020404" pitchFamily="49" charset="0"/>
              <a:buChar char="o"/>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Non-Dedicated TIF REVENUES ONLY FOR REPAYMENT</a:t>
            </a:r>
          </a:p>
          <a:p>
            <a:pPr marL="506543" lvl="1" indent="-194824" defTabSz="623438">
              <a:buFont typeface="Courier New" panose="02070309020205020404" pitchFamily="49" charset="0"/>
              <a:buChar char="o"/>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DEDICATED SALES TAX (public safety, etc.) </a:t>
            </a:r>
            <a:r>
              <a:rPr lang="en-US" sz="1364" u="sng"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WILL BE PAID</a:t>
            </a: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 to Norman City throughout life of TIF ($56 million)</a:t>
            </a:r>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233789" indent="-233789" defTabSz="623438">
              <a:buFont typeface="Aptos" panose="020B0004020202020204" pitchFamily="34" charset="0"/>
              <a:buChar char="-"/>
            </a:pPr>
            <a:endParaRPr lang="en-US" sz="1364" kern="0" dirty="0">
              <a:solidFill>
                <a:sysClr val="windowText" lastClr="000000"/>
              </a:solidFill>
              <a:latin typeface="Aptos" panose="020B0004020202020204" pitchFamily="34" charset="0"/>
              <a:ea typeface="Times New Roman" panose="02020603050405020304" pitchFamily="18" charset="0"/>
              <a:cs typeface="Times New Roman" panose="02020603050405020304" pitchFamily="18" charset="0"/>
            </a:endParaRPr>
          </a:p>
          <a:p>
            <a:pPr marL="0" lvl="1" defTabSz="623438">
              <a:buSzPts val="1000"/>
              <a:tabLst>
                <a:tab pos="761966" algn="l"/>
              </a:tabLst>
            </a:pPr>
            <a:endParaRPr lang="en-US" sz="916" kern="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15692F10-67A3-8BF9-8758-C3E04A4448A5}"/>
              </a:ext>
            </a:extLst>
          </p:cNvPr>
          <p:cNvGrpSpPr/>
          <p:nvPr/>
        </p:nvGrpSpPr>
        <p:grpSpPr>
          <a:xfrm>
            <a:off x="1056409" y="1490532"/>
            <a:ext cx="241970" cy="241971"/>
            <a:chOff x="396551" y="660206"/>
            <a:chExt cx="509933" cy="509932"/>
          </a:xfrm>
        </p:grpSpPr>
        <p:sp>
          <p:nvSpPr>
            <p:cNvPr id="7" name="object 134">
              <a:extLst>
                <a:ext uri="{FF2B5EF4-FFF2-40B4-BE49-F238E27FC236}">
                  <a16:creationId xmlns:a16="http://schemas.microsoft.com/office/drawing/2014/main" id="{5A85988F-8A65-CF63-31BB-C5F9C2B6D3BA}"/>
                </a:ext>
              </a:extLst>
            </p:cNvPr>
            <p:cNvSpPr/>
            <p:nvPr/>
          </p:nvSpPr>
          <p:spPr>
            <a:xfrm>
              <a:off x="396551" y="660206"/>
              <a:ext cx="509933" cy="509932"/>
            </a:xfrm>
            <a:custGeom>
              <a:avLst/>
              <a:gdLst/>
              <a:ahLst/>
              <a:cxnLst/>
              <a:rect l="l" t="t" r="r" b="b"/>
              <a:pathLst>
                <a:path w="469265" h="469265">
                  <a:moveTo>
                    <a:pt x="234467" y="468934"/>
                  </a:moveTo>
                  <a:lnTo>
                    <a:pt x="281719" y="464171"/>
                  </a:lnTo>
                  <a:lnTo>
                    <a:pt x="325731" y="450508"/>
                  </a:lnTo>
                  <a:lnTo>
                    <a:pt x="365558" y="428890"/>
                  </a:lnTo>
                  <a:lnTo>
                    <a:pt x="400259" y="400259"/>
                  </a:lnTo>
                  <a:lnTo>
                    <a:pt x="428890" y="365558"/>
                  </a:lnTo>
                  <a:lnTo>
                    <a:pt x="450508" y="325731"/>
                  </a:lnTo>
                  <a:lnTo>
                    <a:pt x="464171" y="281719"/>
                  </a:lnTo>
                  <a:lnTo>
                    <a:pt x="468934" y="234467"/>
                  </a:lnTo>
                  <a:lnTo>
                    <a:pt x="464171" y="187215"/>
                  </a:lnTo>
                  <a:lnTo>
                    <a:pt x="450508" y="143203"/>
                  </a:lnTo>
                  <a:lnTo>
                    <a:pt x="428890" y="103376"/>
                  </a:lnTo>
                  <a:lnTo>
                    <a:pt x="400259" y="68675"/>
                  </a:lnTo>
                  <a:lnTo>
                    <a:pt x="365558" y="40044"/>
                  </a:lnTo>
                  <a:lnTo>
                    <a:pt x="325731" y="18426"/>
                  </a:lnTo>
                  <a:lnTo>
                    <a:pt x="281719" y="4763"/>
                  </a:lnTo>
                  <a:lnTo>
                    <a:pt x="234467" y="0"/>
                  </a:lnTo>
                  <a:lnTo>
                    <a:pt x="187215" y="4763"/>
                  </a:lnTo>
                  <a:lnTo>
                    <a:pt x="143203" y="18426"/>
                  </a:lnTo>
                  <a:lnTo>
                    <a:pt x="103376" y="40044"/>
                  </a:lnTo>
                  <a:lnTo>
                    <a:pt x="68675" y="68675"/>
                  </a:lnTo>
                  <a:lnTo>
                    <a:pt x="40044" y="103376"/>
                  </a:lnTo>
                  <a:lnTo>
                    <a:pt x="18426" y="143203"/>
                  </a:lnTo>
                  <a:lnTo>
                    <a:pt x="4763" y="187215"/>
                  </a:lnTo>
                  <a:lnTo>
                    <a:pt x="0" y="234467"/>
                  </a:lnTo>
                  <a:lnTo>
                    <a:pt x="4763" y="281719"/>
                  </a:lnTo>
                  <a:lnTo>
                    <a:pt x="18426" y="325731"/>
                  </a:lnTo>
                  <a:lnTo>
                    <a:pt x="40044" y="365558"/>
                  </a:lnTo>
                  <a:lnTo>
                    <a:pt x="68675" y="400259"/>
                  </a:lnTo>
                  <a:lnTo>
                    <a:pt x="103376" y="428890"/>
                  </a:lnTo>
                  <a:lnTo>
                    <a:pt x="143203" y="450508"/>
                  </a:lnTo>
                  <a:lnTo>
                    <a:pt x="187215" y="464171"/>
                  </a:lnTo>
                  <a:lnTo>
                    <a:pt x="234467" y="468934"/>
                  </a:lnTo>
                  <a:close/>
                </a:path>
              </a:pathLst>
            </a:custGeom>
            <a:solidFill>
              <a:srgbClr val="841619"/>
            </a:solidFill>
            <a:ln w="38100">
              <a:noFill/>
            </a:ln>
          </p:spPr>
          <p:txBody>
            <a:bodyPr wrap="square" lIns="0" tIns="0" rIns="0" bIns="0" rtlCol="0"/>
            <a:lstStyle/>
            <a:p>
              <a:pPr defTabSz="623438"/>
              <a:endParaRPr sz="1227" kern="0" dirty="0">
                <a:solidFill>
                  <a:prstClr val="white"/>
                </a:solidFill>
              </a:endParaRPr>
            </a:p>
          </p:txBody>
        </p:sp>
        <p:sp>
          <p:nvSpPr>
            <p:cNvPr id="6" name="object 135">
              <a:extLst>
                <a:ext uri="{FF2B5EF4-FFF2-40B4-BE49-F238E27FC236}">
                  <a16:creationId xmlns:a16="http://schemas.microsoft.com/office/drawing/2014/main" id="{1232803A-17EF-484A-A994-7DD9EE46C2FE}"/>
                </a:ext>
              </a:extLst>
            </p:cNvPr>
            <p:cNvSpPr txBox="1"/>
            <p:nvPr/>
          </p:nvSpPr>
          <p:spPr>
            <a:xfrm>
              <a:off x="554045" y="660206"/>
              <a:ext cx="194945" cy="460834"/>
            </a:xfrm>
            <a:prstGeom prst="rect">
              <a:avLst/>
            </a:prstGeom>
            <a:ln>
              <a:noFill/>
            </a:ln>
          </p:spPr>
          <p:txBody>
            <a:bodyPr vert="horz" wrap="square" lIns="0" tIns="8659" rIns="0" bIns="0" rtlCol="0">
              <a:spAutoFit/>
            </a:bodyPr>
            <a:lstStyle/>
            <a:p>
              <a:pPr marL="8659" defTabSz="623438">
                <a:spcBef>
                  <a:spcPts val="68"/>
                </a:spcBef>
              </a:pPr>
              <a:r>
                <a:rPr sz="1364" b="1" kern="0" dirty="0">
                  <a:solidFill>
                    <a:prstClr val="white"/>
                  </a:solidFill>
                  <a:latin typeface="Calibri" panose="020F0502020204030204" pitchFamily="34" charset="0"/>
                  <a:cs typeface="Calibri" panose="020F0502020204030204" pitchFamily="34" charset="0"/>
                </a:rPr>
                <a:t>1</a:t>
              </a:r>
              <a:endParaRPr sz="1364" kern="0" dirty="0">
                <a:solidFill>
                  <a:prstClr val="white"/>
                </a:solidFill>
                <a:latin typeface="Calibri" panose="020F0502020204030204" pitchFamily="34" charset="0"/>
                <a:cs typeface="Calibri" panose="020F0502020204030204" pitchFamily="34" charset="0"/>
              </a:endParaRPr>
            </a:p>
          </p:txBody>
        </p:sp>
      </p:grpSp>
      <p:grpSp>
        <p:nvGrpSpPr>
          <p:cNvPr id="41" name="Group 40">
            <a:extLst>
              <a:ext uri="{FF2B5EF4-FFF2-40B4-BE49-F238E27FC236}">
                <a16:creationId xmlns:a16="http://schemas.microsoft.com/office/drawing/2014/main" id="{757BE11B-0823-BDC0-A0CB-2FC578D9D89E}"/>
              </a:ext>
            </a:extLst>
          </p:cNvPr>
          <p:cNvGrpSpPr/>
          <p:nvPr/>
        </p:nvGrpSpPr>
        <p:grpSpPr>
          <a:xfrm>
            <a:off x="8573385" y="991216"/>
            <a:ext cx="2724215" cy="2724215"/>
            <a:chOff x="10363200" y="2133600"/>
            <a:chExt cx="4227828" cy="4227828"/>
          </a:xfrm>
        </p:grpSpPr>
        <p:pic>
          <p:nvPicPr>
            <p:cNvPr id="18" name="Picture 4">
              <a:extLst>
                <a:ext uri="{FF2B5EF4-FFF2-40B4-BE49-F238E27FC236}">
                  <a16:creationId xmlns:a16="http://schemas.microsoft.com/office/drawing/2014/main" id="{B8B6C75E-DFF2-5FCA-56B9-00B98313373A}"/>
                </a:ext>
              </a:extLst>
            </p:cNvPr>
            <p:cNvPicPr>
              <a:picLocks noChangeAspect="1"/>
            </p:cNvPicPr>
            <p:nvPr/>
          </p:nvPicPr>
          <p:blipFill>
            <a:blip r:embed="rId3"/>
            <a:stretch>
              <a:fillRect/>
            </a:stretch>
          </p:blipFill>
          <p:spPr>
            <a:xfrm>
              <a:off x="10363200" y="2133600"/>
              <a:ext cx="4227828" cy="4227828"/>
            </a:xfrm>
            <a:prstGeom prst="rect">
              <a:avLst/>
            </a:prstGeom>
          </p:spPr>
        </p:pic>
        <p:sp>
          <p:nvSpPr>
            <p:cNvPr id="23" name="TextBox 15">
              <a:extLst>
                <a:ext uri="{FF2B5EF4-FFF2-40B4-BE49-F238E27FC236}">
                  <a16:creationId xmlns:a16="http://schemas.microsoft.com/office/drawing/2014/main" id="{42BABDCC-3758-C3B1-925B-8B40B3DCD5D2}"/>
                </a:ext>
              </a:extLst>
            </p:cNvPr>
            <p:cNvSpPr txBox="1"/>
            <p:nvPr/>
          </p:nvSpPr>
          <p:spPr>
            <a:xfrm>
              <a:off x="11550100" y="3772597"/>
              <a:ext cx="583874" cy="338336"/>
            </a:xfrm>
            <a:prstGeom prst="rect">
              <a:avLst/>
            </a:prstGeom>
          </p:spPr>
          <p:txBody>
            <a:bodyPr wrap="square" lIns="0" tIns="0" rIns="0" bIns="0" rtlCol="0" anchor="t">
              <a:spAutoFit/>
            </a:bodyPr>
            <a:lstStyle/>
            <a:p>
              <a:pPr algn="ctr" defTabSz="623438">
                <a:lnSpc>
                  <a:spcPts val="1731"/>
                </a:lnSpc>
              </a:pPr>
              <a:r>
                <a:rPr lang="en-US" sz="1236" kern="0" dirty="0">
                  <a:solidFill>
                    <a:srgbClr val="F9F3E3"/>
                  </a:solidFill>
                  <a:latin typeface="IBM Plex Sans Bold"/>
                </a:rPr>
                <a:t>33%</a:t>
              </a:r>
            </a:p>
          </p:txBody>
        </p:sp>
        <p:sp>
          <p:nvSpPr>
            <p:cNvPr id="24" name="TextBox 16">
              <a:extLst>
                <a:ext uri="{FF2B5EF4-FFF2-40B4-BE49-F238E27FC236}">
                  <a16:creationId xmlns:a16="http://schemas.microsoft.com/office/drawing/2014/main" id="{00B8960E-D217-9043-BD83-494524359182}"/>
                </a:ext>
              </a:extLst>
            </p:cNvPr>
            <p:cNvSpPr txBox="1"/>
            <p:nvPr/>
          </p:nvSpPr>
          <p:spPr>
            <a:xfrm>
              <a:off x="13030446" y="4075285"/>
              <a:ext cx="664109" cy="338336"/>
            </a:xfrm>
            <a:prstGeom prst="rect">
              <a:avLst/>
            </a:prstGeom>
          </p:spPr>
          <p:txBody>
            <a:bodyPr wrap="square" lIns="0" tIns="0" rIns="0" bIns="0" rtlCol="0" anchor="t">
              <a:spAutoFit/>
            </a:bodyPr>
            <a:lstStyle/>
            <a:p>
              <a:pPr algn="ctr" defTabSz="623438">
                <a:lnSpc>
                  <a:spcPts val="1731"/>
                </a:lnSpc>
              </a:pPr>
              <a:r>
                <a:rPr lang="en-US" sz="1236" kern="0" dirty="0">
                  <a:solidFill>
                    <a:srgbClr val="F9F3E3"/>
                  </a:solidFill>
                  <a:latin typeface="IBM Plex Sans Bold"/>
                </a:rPr>
                <a:t>67%</a:t>
              </a:r>
            </a:p>
          </p:txBody>
        </p:sp>
      </p:grpSp>
      <p:sp>
        <p:nvSpPr>
          <p:cNvPr id="29" name="TextBox 22">
            <a:extLst>
              <a:ext uri="{FF2B5EF4-FFF2-40B4-BE49-F238E27FC236}">
                <a16:creationId xmlns:a16="http://schemas.microsoft.com/office/drawing/2014/main" id="{E4508279-BD10-F067-C81C-A9BCCF7FD9AE}"/>
              </a:ext>
            </a:extLst>
          </p:cNvPr>
          <p:cNvSpPr txBox="1"/>
          <p:nvPr/>
        </p:nvSpPr>
        <p:spPr>
          <a:xfrm>
            <a:off x="8886999" y="1007621"/>
            <a:ext cx="2117812" cy="102592"/>
          </a:xfrm>
          <a:prstGeom prst="rect">
            <a:avLst/>
          </a:prstGeom>
        </p:spPr>
        <p:txBody>
          <a:bodyPr lIns="0" tIns="0" rIns="0" bIns="0" rtlCol="0" anchor="t">
            <a:spAutoFit/>
          </a:bodyPr>
          <a:lstStyle/>
          <a:p>
            <a:pPr algn="ctr" defTabSz="623438">
              <a:lnSpc>
                <a:spcPts val="818"/>
              </a:lnSpc>
            </a:pPr>
            <a:r>
              <a:rPr lang="en-US" sz="818" b="1" kern="0" dirty="0">
                <a:solidFill>
                  <a:srgbClr val="021E45"/>
                </a:solidFill>
                <a:latin typeface="IBM Plex Sans"/>
              </a:rPr>
              <a:t>Arena</a:t>
            </a:r>
          </a:p>
        </p:txBody>
      </p:sp>
      <p:grpSp>
        <p:nvGrpSpPr>
          <p:cNvPr id="46" name="Group 45">
            <a:extLst>
              <a:ext uri="{FF2B5EF4-FFF2-40B4-BE49-F238E27FC236}">
                <a16:creationId xmlns:a16="http://schemas.microsoft.com/office/drawing/2014/main" id="{865BF4E8-6DCE-0AD8-85C5-EEC6E2A10BD5}"/>
              </a:ext>
            </a:extLst>
          </p:cNvPr>
          <p:cNvGrpSpPr/>
          <p:nvPr/>
        </p:nvGrpSpPr>
        <p:grpSpPr>
          <a:xfrm>
            <a:off x="8067346" y="1683209"/>
            <a:ext cx="2382803" cy="193437"/>
            <a:chOff x="12867386" y="5554132"/>
            <a:chExt cx="3494777" cy="283708"/>
          </a:xfrm>
        </p:grpSpPr>
        <p:grpSp>
          <p:nvGrpSpPr>
            <p:cNvPr id="25" name="Group 17">
              <a:extLst>
                <a:ext uri="{FF2B5EF4-FFF2-40B4-BE49-F238E27FC236}">
                  <a16:creationId xmlns:a16="http://schemas.microsoft.com/office/drawing/2014/main" id="{C54E36CE-47A5-9135-8411-DA1F3BCA0DD0}"/>
                </a:ext>
              </a:extLst>
            </p:cNvPr>
            <p:cNvGrpSpPr/>
            <p:nvPr/>
          </p:nvGrpSpPr>
          <p:grpSpPr>
            <a:xfrm>
              <a:off x="12867386" y="5554132"/>
              <a:ext cx="283708" cy="283708"/>
              <a:chOff x="0" y="0"/>
              <a:chExt cx="812800" cy="812800"/>
            </a:xfrm>
          </p:grpSpPr>
          <p:sp>
            <p:nvSpPr>
              <p:cNvPr id="26" name="Freeform 18">
                <a:extLst>
                  <a:ext uri="{FF2B5EF4-FFF2-40B4-BE49-F238E27FC236}">
                    <a16:creationId xmlns:a16="http://schemas.microsoft.com/office/drawing/2014/main" id="{048AFE48-9F9A-FE2B-82E4-2FD75C06FA19}"/>
                  </a:ext>
                </a:extLst>
              </p:cNvPr>
              <p:cNvSpPr/>
              <p:nvPr/>
            </p:nvSpPr>
            <p:spPr>
              <a:xfrm>
                <a:off x="0" y="0"/>
                <a:ext cx="812800" cy="812800"/>
              </a:xfrm>
              <a:custGeom>
                <a:avLst/>
                <a:gdLst/>
                <a:ahLst/>
                <a:cxnLst/>
                <a:rect l="l" t="t" r="r" b="b"/>
                <a:pathLst>
                  <a:path w="812800" h="812800">
                    <a:moveTo>
                      <a:pt x="218307" y="0"/>
                    </a:moveTo>
                    <a:lnTo>
                      <a:pt x="594493" y="0"/>
                    </a:lnTo>
                    <a:cubicBezTo>
                      <a:pt x="652392" y="0"/>
                      <a:pt x="707919" y="23000"/>
                      <a:pt x="748859" y="63941"/>
                    </a:cubicBezTo>
                    <a:cubicBezTo>
                      <a:pt x="789800" y="104881"/>
                      <a:pt x="812800" y="160408"/>
                      <a:pt x="812800" y="218307"/>
                    </a:cubicBezTo>
                    <a:lnTo>
                      <a:pt x="812800" y="594493"/>
                    </a:lnTo>
                    <a:cubicBezTo>
                      <a:pt x="812800" y="652392"/>
                      <a:pt x="789800" y="707919"/>
                      <a:pt x="748859" y="748859"/>
                    </a:cubicBezTo>
                    <a:cubicBezTo>
                      <a:pt x="707919" y="789800"/>
                      <a:pt x="652392" y="812800"/>
                      <a:pt x="594493" y="812800"/>
                    </a:cubicBezTo>
                    <a:lnTo>
                      <a:pt x="218307" y="812800"/>
                    </a:lnTo>
                    <a:cubicBezTo>
                      <a:pt x="160408" y="812800"/>
                      <a:pt x="104881" y="789800"/>
                      <a:pt x="63941" y="748859"/>
                    </a:cubicBezTo>
                    <a:cubicBezTo>
                      <a:pt x="23000" y="707919"/>
                      <a:pt x="0" y="652392"/>
                      <a:pt x="0" y="594493"/>
                    </a:cubicBezTo>
                    <a:lnTo>
                      <a:pt x="0" y="218307"/>
                    </a:lnTo>
                    <a:cubicBezTo>
                      <a:pt x="0" y="160408"/>
                      <a:pt x="23000" y="104881"/>
                      <a:pt x="63941" y="63941"/>
                    </a:cubicBezTo>
                    <a:cubicBezTo>
                      <a:pt x="104881" y="23000"/>
                      <a:pt x="160408" y="0"/>
                      <a:pt x="218307" y="0"/>
                    </a:cubicBezTo>
                    <a:close/>
                  </a:path>
                </a:pathLst>
              </a:custGeom>
              <a:solidFill>
                <a:srgbClr val="003049"/>
              </a:solidFill>
            </p:spPr>
            <p:txBody>
              <a:bodyPr/>
              <a:lstStyle/>
              <a:p>
                <a:pPr defTabSz="623438"/>
                <a:endParaRPr lang="en-US" sz="1227" kern="0" dirty="0">
                  <a:solidFill>
                    <a:sysClr val="windowText" lastClr="000000"/>
                  </a:solidFill>
                </a:endParaRPr>
              </a:p>
            </p:txBody>
          </p:sp>
          <p:sp>
            <p:nvSpPr>
              <p:cNvPr id="27" name="TextBox 19">
                <a:extLst>
                  <a:ext uri="{FF2B5EF4-FFF2-40B4-BE49-F238E27FC236}">
                    <a16:creationId xmlns:a16="http://schemas.microsoft.com/office/drawing/2014/main" id="{6685E50A-CFCF-F0A5-0371-63059BB0BBD9}"/>
                  </a:ext>
                </a:extLst>
              </p:cNvPr>
              <p:cNvSpPr txBox="1"/>
              <p:nvPr/>
            </p:nvSpPr>
            <p:spPr>
              <a:xfrm>
                <a:off x="0" y="-9525"/>
                <a:ext cx="812800" cy="822325"/>
              </a:xfrm>
              <a:prstGeom prst="rect">
                <a:avLst/>
              </a:prstGeom>
            </p:spPr>
            <p:txBody>
              <a:bodyPr lIns="34636" tIns="34636" rIns="34636" bIns="34636" rtlCol="0" anchor="ctr"/>
              <a:lstStyle/>
              <a:p>
                <a:pPr algn="ctr" defTabSz="623438">
                  <a:lnSpc>
                    <a:spcPts val="490"/>
                  </a:lnSpc>
                </a:pPr>
                <a:endParaRPr sz="1227" kern="0" dirty="0">
                  <a:solidFill>
                    <a:sysClr val="windowText" lastClr="000000"/>
                  </a:solidFill>
                </a:endParaRPr>
              </a:p>
            </p:txBody>
          </p:sp>
        </p:grpSp>
        <p:sp>
          <p:nvSpPr>
            <p:cNvPr id="42" name="TextBox 22">
              <a:extLst>
                <a:ext uri="{FF2B5EF4-FFF2-40B4-BE49-F238E27FC236}">
                  <a16:creationId xmlns:a16="http://schemas.microsoft.com/office/drawing/2014/main" id="{4FB2DA42-B812-839A-E0E9-41313B350992}"/>
                </a:ext>
              </a:extLst>
            </p:cNvPr>
            <p:cNvSpPr txBox="1"/>
            <p:nvPr/>
          </p:nvSpPr>
          <p:spPr>
            <a:xfrm>
              <a:off x="13256039" y="5618753"/>
              <a:ext cx="3106124" cy="150468"/>
            </a:xfrm>
            <a:prstGeom prst="rect">
              <a:avLst/>
            </a:prstGeom>
          </p:spPr>
          <p:txBody>
            <a:bodyPr lIns="0" tIns="0" rIns="0" bIns="0" rtlCol="0" anchor="t">
              <a:spAutoFit/>
            </a:bodyPr>
            <a:lstStyle/>
            <a:p>
              <a:pPr defTabSz="623438">
                <a:lnSpc>
                  <a:spcPts val="818"/>
                </a:lnSpc>
              </a:pPr>
              <a:r>
                <a:rPr lang="en-US" sz="955" kern="0" dirty="0">
                  <a:solidFill>
                    <a:srgbClr val="021E45"/>
                  </a:solidFill>
                  <a:latin typeface="Aptos Display" panose="020B0004020202020204" pitchFamily="34" charset="0"/>
                </a:rPr>
                <a:t>Debt</a:t>
              </a:r>
            </a:p>
          </p:txBody>
        </p:sp>
      </p:grpSp>
      <p:grpSp>
        <p:nvGrpSpPr>
          <p:cNvPr id="45" name="Group 44">
            <a:extLst>
              <a:ext uri="{FF2B5EF4-FFF2-40B4-BE49-F238E27FC236}">
                <a16:creationId xmlns:a16="http://schemas.microsoft.com/office/drawing/2014/main" id="{842FF204-6093-2DC7-9BA7-E44F7A5C5969}"/>
              </a:ext>
            </a:extLst>
          </p:cNvPr>
          <p:cNvGrpSpPr/>
          <p:nvPr/>
        </p:nvGrpSpPr>
        <p:grpSpPr>
          <a:xfrm>
            <a:off x="8067346" y="1420019"/>
            <a:ext cx="2395068" cy="193437"/>
            <a:chOff x="11296144" y="5550807"/>
            <a:chExt cx="3512767" cy="283708"/>
          </a:xfrm>
        </p:grpSpPr>
        <p:grpSp>
          <p:nvGrpSpPr>
            <p:cNvPr id="19" name="Group 10">
              <a:extLst>
                <a:ext uri="{FF2B5EF4-FFF2-40B4-BE49-F238E27FC236}">
                  <a16:creationId xmlns:a16="http://schemas.microsoft.com/office/drawing/2014/main" id="{A571A5CB-4365-4E30-DD36-F38E91D9118D}"/>
                </a:ext>
              </a:extLst>
            </p:cNvPr>
            <p:cNvGrpSpPr/>
            <p:nvPr/>
          </p:nvGrpSpPr>
          <p:grpSpPr>
            <a:xfrm>
              <a:off x="11296144" y="5550807"/>
              <a:ext cx="283708" cy="283708"/>
              <a:chOff x="0" y="0"/>
              <a:chExt cx="812800" cy="812800"/>
            </a:xfrm>
          </p:grpSpPr>
          <p:sp>
            <p:nvSpPr>
              <p:cNvPr id="20" name="Freeform 11">
                <a:extLst>
                  <a:ext uri="{FF2B5EF4-FFF2-40B4-BE49-F238E27FC236}">
                    <a16:creationId xmlns:a16="http://schemas.microsoft.com/office/drawing/2014/main" id="{7FF2DCF9-53F0-CBCE-4190-F563C743BD74}"/>
                  </a:ext>
                </a:extLst>
              </p:cNvPr>
              <p:cNvSpPr/>
              <p:nvPr/>
            </p:nvSpPr>
            <p:spPr>
              <a:xfrm>
                <a:off x="0" y="0"/>
                <a:ext cx="812800" cy="812800"/>
              </a:xfrm>
              <a:custGeom>
                <a:avLst/>
                <a:gdLst/>
                <a:ahLst/>
                <a:cxnLst/>
                <a:rect l="l" t="t" r="r" b="b"/>
                <a:pathLst>
                  <a:path w="812800" h="812800">
                    <a:moveTo>
                      <a:pt x="218307" y="0"/>
                    </a:moveTo>
                    <a:lnTo>
                      <a:pt x="594493" y="0"/>
                    </a:lnTo>
                    <a:cubicBezTo>
                      <a:pt x="652392" y="0"/>
                      <a:pt x="707919" y="23000"/>
                      <a:pt x="748859" y="63941"/>
                    </a:cubicBezTo>
                    <a:cubicBezTo>
                      <a:pt x="789800" y="104881"/>
                      <a:pt x="812800" y="160408"/>
                      <a:pt x="812800" y="218307"/>
                    </a:cubicBezTo>
                    <a:lnTo>
                      <a:pt x="812800" y="594493"/>
                    </a:lnTo>
                    <a:cubicBezTo>
                      <a:pt x="812800" y="652392"/>
                      <a:pt x="789800" y="707919"/>
                      <a:pt x="748859" y="748859"/>
                    </a:cubicBezTo>
                    <a:cubicBezTo>
                      <a:pt x="707919" y="789800"/>
                      <a:pt x="652392" y="812800"/>
                      <a:pt x="594493" y="812800"/>
                    </a:cubicBezTo>
                    <a:lnTo>
                      <a:pt x="218307" y="812800"/>
                    </a:lnTo>
                    <a:cubicBezTo>
                      <a:pt x="160408" y="812800"/>
                      <a:pt x="104881" y="789800"/>
                      <a:pt x="63941" y="748859"/>
                    </a:cubicBezTo>
                    <a:cubicBezTo>
                      <a:pt x="23000" y="707919"/>
                      <a:pt x="0" y="652392"/>
                      <a:pt x="0" y="594493"/>
                    </a:cubicBezTo>
                    <a:lnTo>
                      <a:pt x="0" y="218307"/>
                    </a:lnTo>
                    <a:cubicBezTo>
                      <a:pt x="0" y="160408"/>
                      <a:pt x="23000" y="104881"/>
                      <a:pt x="63941" y="63941"/>
                    </a:cubicBezTo>
                    <a:cubicBezTo>
                      <a:pt x="104881" y="23000"/>
                      <a:pt x="160408" y="0"/>
                      <a:pt x="218307" y="0"/>
                    </a:cubicBezTo>
                    <a:close/>
                  </a:path>
                </a:pathLst>
              </a:custGeom>
              <a:solidFill>
                <a:srgbClr val="7C2929"/>
              </a:solidFill>
            </p:spPr>
            <p:txBody>
              <a:bodyPr/>
              <a:lstStyle/>
              <a:p>
                <a:pPr defTabSz="623438"/>
                <a:endParaRPr lang="en-US" sz="1227" kern="0" dirty="0">
                  <a:solidFill>
                    <a:sysClr val="windowText" lastClr="000000"/>
                  </a:solidFill>
                </a:endParaRPr>
              </a:p>
            </p:txBody>
          </p:sp>
          <p:sp>
            <p:nvSpPr>
              <p:cNvPr id="21" name="TextBox 12">
                <a:extLst>
                  <a:ext uri="{FF2B5EF4-FFF2-40B4-BE49-F238E27FC236}">
                    <a16:creationId xmlns:a16="http://schemas.microsoft.com/office/drawing/2014/main" id="{CD3DC7F5-BA70-864A-4B36-A116E1F56610}"/>
                  </a:ext>
                </a:extLst>
              </p:cNvPr>
              <p:cNvSpPr txBox="1"/>
              <p:nvPr/>
            </p:nvSpPr>
            <p:spPr>
              <a:xfrm>
                <a:off x="0" y="-9525"/>
                <a:ext cx="812800" cy="822325"/>
              </a:xfrm>
              <a:prstGeom prst="rect">
                <a:avLst/>
              </a:prstGeom>
            </p:spPr>
            <p:txBody>
              <a:bodyPr lIns="34636" tIns="34636" rIns="34636" bIns="34636" rtlCol="0" anchor="ctr"/>
              <a:lstStyle/>
              <a:p>
                <a:pPr algn="ctr" defTabSz="623438">
                  <a:lnSpc>
                    <a:spcPts val="490"/>
                  </a:lnSpc>
                </a:pPr>
                <a:endParaRPr sz="1227" kern="0" dirty="0">
                  <a:solidFill>
                    <a:sysClr val="windowText" lastClr="000000"/>
                  </a:solidFill>
                </a:endParaRPr>
              </a:p>
            </p:txBody>
          </p:sp>
        </p:grpSp>
        <p:sp>
          <p:nvSpPr>
            <p:cNvPr id="44" name="TextBox 22">
              <a:extLst>
                <a:ext uri="{FF2B5EF4-FFF2-40B4-BE49-F238E27FC236}">
                  <a16:creationId xmlns:a16="http://schemas.microsoft.com/office/drawing/2014/main" id="{585CD00B-0FBA-77DD-B234-DA57A775DCCC}"/>
                </a:ext>
              </a:extLst>
            </p:cNvPr>
            <p:cNvSpPr txBox="1"/>
            <p:nvPr/>
          </p:nvSpPr>
          <p:spPr>
            <a:xfrm>
              <a:off x="11702788" y="5618753"/>
              <a:ext cx="3106123" cy="150468"/>
            </a:xfrm>
            <a:prstGeom prst="rect">
              <a:avLst/>
            </a:prstGeom>
          </p:spPr>
          <p:txBody>
            <a:bodyPr lIns="0" tIns="0" rIns="0" bIns="0" rtlCol="0" anchor="t">
              <a:spAutoFit/>
            </a:bodyPr>
            <a:lstStyle/>
            <a:p>
              <a:pPr defTabSz="623438">
                <a:lnSpc>
                  <a:spcPts val="818"/>
                </a:lnSpc>
              </a:pPr>
              <a:r>
                <a:rPr lang="en-US" sz="955" kern="0" dirty="0">
                  <a:solidFill>
                    <a:srgbClr val="021E45"/>
                  </a:solidFill>
                  <a:latin typeface="Aptos Display" panose="020B0004020202020204" pitchFamily="34" charset="0"/>
                </a:rPr>
                <a:t>Other capital</a:t>
              </a:r>
            </a:p>
          </p:txBody>
        </p:sp>
      </p:grpSp>
      <p:grpSp>
        <p:nvGrpSpPr>
          <p:cNvPr id="47" name="Group 46">
            <a:extLst>
              <a:ext uri="{FF2B5EF4-FFF2-40B4-BE49-F238E27FC236}">
                <a16:creationId xmlns:a16="http://schemas.microsoft.com/office/drawing/2014/main" id="{D95FDADF-DE13-A502-3787-EAB1D1B8BDA1}"/>
              </a:ext>
            </a:extLst>
          </p:cNvPr>
          <p:cNvGrpSpPr/>
          <p:nvPr/>
        </p:nvGrpSpPr>
        <p:grpSpPr>
          <a:xfrm>
            <a:off x="7895378" y="4930925"/>
            <a:ext cx="2382803" cy="193437"/>
            <a:chOff x="12867386" y="5554132"/>
            <a:chExt cx="3494777" cy="283708"/>
          </a:xfrm>
        </p:grpSpPr>
        <p:grpSp>
          <p:nvGrpSpPr>
            <p:cNvPr id="48" name="Group 17">
              <a:extLst>
                <a:ext uri="{FF2B5EF4-FFF2-40B4-BE49-F238E27FC236}">
                  <a16:creationId xmlns:a16="http://schemas.microsoft.com/office/drawing/2014/main" id="{807FB947-8C73-E59D-6093-DF2EF9E65466}"/>
                </a:ext>
              </a:extLst>
            </p:cNvPr>
            <p:cNvGrpSpPr/>
            <p:nvPr/>
          </p:nvGrpSpPr>
          <p:grpSpPr>
            <a:xfrm>
              <a:off x="12867386" y="5554132"/>
              <a:ext cx="283708" cy="283708"/>
              <a:chOff x="0" y="0"/>
              <a:chExt cx="812800" cy="812800"/>
            </a:xfrm>
          </p:grpSpPr>
          <p:sp>
            <p:nvSpPr>
              <p:cNvPr id="50" name="Freeform 18">
                <a:extLst>
                  <a:ext uri="{FF2B5EF4-FFF2-40B4-BE49-F238E27FC236}">
                    <a16:creationId xmlns:a16="http://schemas.microsoft.com/office/drawing/2014/main" id="{CD162E57-5AA4-6090-342D-FD50C2D0280C}"/>
                  </a:ext>
                </a:extLst>
              </p:cNvPr>
              <p:cNvSpPr/>
              <p:nvPr/>
            </p:nvSpPr>
            <p:spPr>
              <a:xfrm>
                <a:off x="0" y="0"/>
                <a:ext cx="812800" cy="812800"/>
              </a:xfrm>
              <a:custGeom>
                <a:avLst/>
                <a:gdLst/>
                <a:ahLst/>
                <a:cxnLst/>
                <a:rect l="l" t="t" r="r" b="b"/>
                <a:pathLst>
                  <a:path w="812800" h="812800">
                    <a:moveTo>
                      <a:pt x="218307" y="0"/>
                    </a:moveTo>
                    <a:lnTo>
                      <a:pt x="594493" y="0"/>
                    </a:lnTo>
                    <a:cubicBezTo>
                      <a:pt x="652392" y="0"/>
                      <a:pt x="707919" y="23000"/>
                      <a:pt x="748859" y="63941"/>
                    </a:cubicBezTo>
                    <a:cubicBezTo>
                      <a:pt x="789800" y="104881"/>
                      <a:pt x="812800" y="160408"/>
                      <a:pt x="812800" y="218307"/>
                    </a:cubicBezTo>
                    <a:lnTo>
                      <a:pt x="812800" y="594493"/>
                    </a:lnTo>
                    <a:cubicBezTo>
                      <a:pt x="812800" y="652392"/>
                      <a:pt x="789800" y="707919"/>
                      <a:pt x="748859" y="748859"/>
                    </a:cubicBezTo>
                    <a:cubicBezTo>
                      <a:pt x="707919" y="789800"/>
                      <a:pt x="652392" y="812800"/>
                      <a:pt x="594493" y="812800"/>
                    </a:cubicBezTo>
                    <a:lnTo>
                      <a:pt x="218307" y="812800"/>
                    </a:lnTo>
                    <a:cubicBezTo>
                      <a:pt x="160408" y="812800"/>
                      <a:pt x="104881" y="789800"/>
                      <a:pt x="63941" y="748859"/>
                    </a:cubicBezTo>
                    <a:cubicBezTo>
                      <a:pt x="23000" y="707919"/>
                      <a:pt x="0" y="652392"/>
                      <a:pt x="0" y="594493"/>
                    </a:cubicBezTo>
                    <a:lnTo>
                      <a:pt x="0" y="218307"/>
                    </a:lnTo>
                    <a:cubicBezTo>
                      <a:pt x="0" y="160408"/>
                      <a:pt x="23000" y="104881"/>
                      <a:pt x="63941" y="63941"/>
                    </a:cubicBezTo>
                    <a:cubicBezTo>
                      <a:pt x="104881" y="23000"/>
                      <a:pt x="160408" y="0"/>
                      <a:pt x="218307" y="0"/>
                    </a:cubicBezTo>
                    <a:close/>
                  </a:path>
                </a:pathLst>
              </a:custGeom>
              <a:solidFill>
                <a:srgbClr val="003049"/>
              </a:solidFill>
            </p:spPr>
            <p:txBody>
              <a:bodyPr/>
              <a:lstStyle/>
              <a:p>
                <a:pPr defTabSz="623438"/>
                <a:endParaRPr lang="en-US" sz="1227" kern="0" dirty="0">
                  <a:solidFill>
                    <a:sysClr val="windowText" lastClr="000000"/>
                  </a:solidFill>
                </a:endParaRPr>
              </a:p>
            </p:txBody>
          </p:sp>
          <p:sp>
            <p:nvSpPr>
              <p:cNvPr id="51" name="TextBox 19">
                <a:extLst>
                  <a:ext uri="{FF2B5EF4-FFF2-40B4-BE49-F238E27FC236}">
                    <a16:creationId xmlns:a16="http://schemas.microsoft.com/office/drawing/2014/main" id="{0746E184-936C-ECD9-F4D6-C22742C3BDCA}"/>
                  </a:ext>
                </a:extLst>
              </p:cNvPr>
              <p:cNvSpPr txBox="1"/>
              <p:nvPr/>
            </p:nvSpPr>
            <p:spPr>
              <a:xfrm>
                <a:off x="0" y="-9525"/>
                <a:ext cx="812800" cy="822325"/>
              </a:xfrm>
              <a:prstGeom prst="rect">
                <a:avLst/>
              </a:prstGeom>
            </p:spPr>
            <p:txBody>
              <a:bodyPr lIns="34636" tIns="34636" rIns="34636" bIns="34636" rtlCol="0" anchor="ctr"/>
              <a:lstStyle/>
              <a:p>
                <a:pPr algn="ctr" defTabSz="623438">
                  <a:lnSpc>
                    <a:spcPts val="490"/>
                  </a:lnSpc>
                </a:pPr>
                <a:endParaRPr sz="1227" kern="0" dirty="0">
                  <a:solidFill>
                    <a:sysClr val="windowText" lastClr="000000"/>
                  </a:solidFill>
                </a:endParaRPr>
              </a:p>
            </p:txBody>
          </p:sp>
        </p:grpSp>
        <p:sp>
          <p:nvSpPr>
            <p:cNvPr id="49" name="TextBox 22">
              <a:extLst>
                <a:ext uri="{FF2B5EF4-FFF2-40B4-BE49-F238E27FC236}">
                  <a16:creationId xmlns:a16="http://schemas.microsoft.com/office/drawing/2014/main" id="{5A6F9B97-4021-FA93-40B6-72FA34C115C2}"/>
                </a:ext>
              </a:extLst>
            </p:cNvPr>
            <p:cNvSpPr txBox="1"/>
            <p:nvPr/>
          </p:nvSpPr>
          <p:spPr>
            <a:xfrm>
              <a:off x="13256039" y="5618753"/>
              <a:ext cx="3106124" cy="150468"/>
            </a:xfrm>
            <a:prstGeom prst="rect">
              <a:avLst/>
            </a:prstGeom>
          </p:spPr>
          <p:txBody>
            <a:bodyPr lIns="0" tIns="0" rIns="0" bIns="0" rtlCol="0" anchor="t">
              <a:spAutoFit/>
            </a:bodyPr>
            <a:lstStyle/>
            <a:p>
              <a:pPr defTabSz="623438">
                <a:lnSpc>
                  <a:spcPts val="818"/>
                </a:lnSpc>
              </a:pPr>
              <a:r>
                <a:rPr lang="en-US" sz="955" kern="0" dirty="0">
                  <a:solidFill>
                    <a:srgbClr val="021E45"/>
                  </a:solidFill>
                  <a:latin typeface="Aptos Display" panose="020B0004020202020204" pitchFamily="34" charset="0"/>
                </a:rPr>
                <a:t>Debt</a:t>
              </a:r>
            </a:p>
          </p:txBody>
        </p:sp>
      </p:grpSp>
      <p:grpSp>
        <p:nvGrpSpPr>
          <p:cNvPr id="52" name="Group 51">
            <a:extLst>
              <a:ext uri="{FF2B5EF4-FFF2-40B4-BE49-F238E27FC236}">
                <a16:creationId xmlns:a16="http://schemas.microsoft.com/office/drawing/2014/main" id="{77907B3B-A4C7-5793-4F4B-81E5C5746AB2}"/>
              </a:ext>
            </a:extLst>
          </p:cNvPr>
          <p:cNvGrpSpPr/>
          <p:nvPr/>
        </p:nvGrpSpPr>
        <p:grpSpPr>
          <a:xfrm>
            <a:off x="7896965" y="4680864"/>
            <a:ext cx="2395068" cy="193437"/>
            <a:chOff x="11296144" y="5550807"/>
            <a:chExt cx="3512767" cy="283708"/>
          </a:xfrm>
        </p:grpSpPr>
        <p:grpSp>
          <p:nvGrpSpPr>
            <p:cNvPr id="53" name="Group 10">
              <a:extLst>
                <a:ext uri="{FF2B5EF4-FFF2-40B4-BE49-F238E27FC236}">
                  <a16:creationId xmlns:a16="http://schemas.microsoft.com/office/drawing/2014/main" id="{5CEB3F20-A63F-FDE2-10FA-F072973924D3}"/>
                </a:ext>
              </a:extLst>
            </p:cNvPr>
            <p:cNvGrpSpPr/>
            <p:nvPr/>
          </p:nvGrpSpPr>
          <p:grpSpPr>
            <a:xfrm>
              <a:off x="11296144" y="5550807"/>
              <a:ext cx="283708" cy="283708"/>
              <a:chOff x="0" y="0"/>
              <a:chExt cx="812800" cy="812800"/>
            </a:xfrm>
          </p:grpSpPr>
          <p:sp>
            <p:nvSpPr>
              <p:cNvPr id="55" name="Freeform 11">
                <a:extLst>
                  <a:ext uri="{FF2B5EF4-FFF2-40B4-BE49-F238E27FC236}">
                    <a16:creationId xmlns:a16="http://schemas.microsoft.com/office/drawing/2014/main" id="{39EE73AC-A0C1-EC85-9910-BEC42B30A450}"/>
                  </a:ext>
                </a:extLst>
              </p:cNvPr>
              <p:cNvSpPr/>
              <p:nvPr/>
            </p:nvSpPr>
            <p:spPr>
              <a:xfrm>
                <a:off x="0" y="0"/>
                <a:ext cx="812800" cy="812800"/>
              </a:xfrm>
              <a:custGeom>
                <a:avLst/>
                <a:gdLst/>
                <a:ahLst/>
                <a:cxnLst/>
                <a:rect l="l" t="t" r="r" b="b"/>
                <a:pathLst>
                  <a:path w="812800" h="812800">
                    <a:moveTo>
                      <a:pt x="218307" y="0"/>
                    </a:moveTo>
                    <a:lnTo>
                      <a:pt x="594493" y="0"/>
                    </a:lnTo>
                    <a:cubicBezTo>
                      <a:pt x="652392" y="0"/>
                      <a:pt x="707919" y="23000"/>
                      <a:pt x="748859" y="63941"/>
                    </a:cubicBezTo>
                    <a:cubicBezTo>
                      <a:pt x="789800" y="104881"/>
                      <a:pt x="812800" y="160408"/>
                      <a:pt x="812800" y="218307"/>
                    </a:cubicBezTo>
                    <a:lnTo>
                      <a:pt x="812800" y="594493"/>
                    </a:lnTo>
                    <a:cubicBezTo>
                      <a:pt x="812800" y="652392"/>
                      <a:pt x="789800" y="707919"/>
                      <a:pt x="748859" y="748859"/>
                    </a:cubicBezTo>
                    <a:cubicBezTo>
                      <a:pt x="707919" y="789800"/>
                      <a:pt x="652392" y="812800"/>
                      <a:pt x="594493" y="812800"/>
                    </a:cubicBezTo>
                    <a:lnTo>
                      <a:pt x="218307" y="812800"/>
                    </a:lnTo>
                    <a:cubicBezTo>
                      <a:pt x="160408" y="812800"/>
                      <a:pt x="104881" y="789800"/>
                      <a:pt x="63941" y="748859"/>
                    </a:cubicBezTo>
                    <a:cubicBezTo>
                      <a:pt x="23000" y="707919"/>
                      <a:pt x="0" y="652392"/>
                      <a:pt x="0" y="594493"/>
                    </a:cubicBezTo>
                    <a:lnTo>
                      <a:pt x="0" y="218307"/>
                    </a:lnTo>
                    <a:cubicBezTo>
                      <a:pt x="0" y="160408"/>
                      <a:pt x="23000" y="104881"/>
                      <a:pt x="63941" y="63941"/>
                    </a:cubicBezTo>
                    <a:cubicBezTo>
                      <a:pt x="104881" y="23000"/>
                      <a:pt x="160408" y="0"/>
                      <a:pt x="218307" y="0"/>
                    </a:cubicBezTo>
                    <a:close/>
                  </a:path>
                </a:pathLst>
              </a:custGeom>
              <a:solidFill>
                <a:srgbClr val="7C2929"/>
              </a:solidFill>
            </p:spPr>
            <p:txBody>
              <a:bodyPr/>
              <a:lstStyle/>
              <a:p>
                <a:pPr defTabSz="623438"/>
                <a:endParaRPr lang="en-US" sz="1227" kern="0" dirty="0">
                  <a:solidFill>
                    <a:sysClr val="windowText" lastClr="000000"/>
                  </a:solidFill>
                </a:endParaRPr>
              </a:p>
            </p:txBody>
          </p:sp>
          <p:sp>
            <p:nvSpPr>
              <p:cNvPr id="56" name="TextBox 12">
                <a:extLst>
                  <a:ext uri="{FF2B5EF4-FFF2-40B4-BE49-F238E27FC236}">
                    <a16:creationId xmlns:a16="http://schemas.microsoft.com/office/drawing/2014/main" id="{E62A52E4-46F9-0504-5985-71F1EE7031CA}"/>
                  </a:ext>
                </a:extLst>
              </p:cNvPr>
              <p:cNvSpPr txBox="1"/>
              <p:nvPr/>
            </p:nvSpPr>
            <p:spPr>
              <a:xfrm>
                <a:off x="0" y="-9525"/>
                <a:ext cx="812800" cy="822325"/>
              </a:xfrm>
              <a:prstGeom prst="rect">
                <a:avLst/>
              </a:prstGeom>
            </p:spPr>
            <p:txBody>
              <a:bodyPr lIns="34636" tIns="34636" rIns="34636" bIns="34636" rtlCol="0" anchor="ctr"/>
              <a:lstStyle/>
              <a:p>
                <a:pPr algn="ctr" defTabSz="623438">
                  <a:lnSpc>
                    <a:spcPts val="490"/>
                  </a:lnSpc>
                </a:pPr>
                <a:endParaRPr sz="1227" kern="0" dirty="0">
                  <a:solidFill>
                    <a:sysClr val="windowText" lastClr="000000"/>
                  </a:solidFill>
                </a:endParaRPr>
              </a:p>
            </p:txBody>
          </p:sp>
        </p:grpSp>
        <p:sp>
          <p:nvSpPr>
            <p:cNvPr id="54" name="TextBox 22">
              <a:extLst>
                <a:ext uri="{FF2B5EF4-FFF2-40B4-BE49-F238E27FC236}">
                  <a16:creationId xmlns:a16="http://schemas.microsoft.com/office/drawing/2014/main" id="{A1DABE53-7AE9-5650-EFB5-10CE076C6F39}"/>
                </a:ext>
              </a:extLst>
            </p:cNvPr>
            <p:cNvSpPr txBox="1"/>
            <p:nvPr/>
          </p:nvSpPr>
          <p:spPr>
            <a:xfrm>
              <a:off x="11702788" y="5618753"/>
              <a:ext cx="3106123" cy="150468"/>
            </a:xfrm>
            <a:prstGeom prst="rect">
              <a:avLst/>
            </a:prstGeom>
          </p:spPr>
          <p:txBody>
            <a:bodyPr lIns="0" tIns="0" rIns="0" bIns="0" rtlCol="0" anchor="t">
              <a:spAutoFit/>
            </a:bodyPr>
            <a:lstStyle/>
            <a:p>
              <a:pPr defTabSz="623438">
                <a:lnSpc>
                  <a:spcPts val="818"/>
                </a:lnSpc>
              </a:pPr>
              <a:r>
                <a:rPr lang="en-US" sz="955" kern="0" dirty="0">
                  <a:solidFill>
                    <a:srgbClr val="021E45"/>
                  </a:solidFill>
                  <a:latin typeface="Aptos Display" panose="020B0004020202020204" pitchFamily="34" charset="0"/>
                </a:rPr>
                <a:t>Other Capital</a:t>
              </a:r>
            </a:p>
          </p:txBody>
        </p:sp>
      </p:grpSp>
      <p:sp>
        <p:nvSpPr>
          <p:cNvPr id="57" name="TextBox 22">
            <a:extLst>
              <a:ext uri="{FF2B5EF4-FFF2-40B4-BE49-F238E27FC236}">
                <a16:creationId xmlns:a16="http://schemas.microsoft.com/office/drawing/2014/main" id="{48C49605-412D-ABA2-C7A7-74D3580BE6D5}"/>
              </a:ext>
            </a:extLst>
          </p:cNvPr>
          <p:cNvSpPr txBox="1"/>
          <p:nvPr/>
        </p:nvSpPr>
        <p:spPr>
          <a:xfrm>
            <a:off x="8876585" y="3889145"/>
            <a:ext cx="2117812" cy="102592"/>
          </a:xfrm>
          <a:prstGeom prst="rect">
            <a:avLst/>
          </a:prstGeom>
        </p:spPr>
        <p:txBody>
          <a:bodyPr lIns="0" tIns="0" rIns="0" bIns="0" rtlCol="0" anchor="t">
            <a:spAutoFit/>
          </a:bodyPr>
          <a:lstStyle/>
          <a:p>
            <a:pPr algn="ctr" defTabSz="623438">
              <a:lnSpc>
                <a:spcPts val="818"/>
              </a:lnSpc>
            </a:pPr>
            <a:r>
              <a:rPr lang="en-US" sz="818" b="1" kern="0" dirty="0">
                <a:solidFill>
                  <a:srgbClr val="021E45"/>
                </a:solidFill>
                <a:latin typeface="IBM Plex Sans"/>
              </a:rPr>
              <a:t>Private Developers</a:t>
            </a:r>
          </a:p>
        </p:txBody>
      </p:sp>
      <p:sp>
        <p:nvSpPr>
          <p:cNvPr id="3" name="TextBox 2">
            <a:extLst>
              <a:ext uri="{FF2B5EF4-FFF2-40B4-BE49-F238E27FC236}">
                <a16:creationId xmlns:a16="http://schemas.microsoft.com/office/drawing/2014/main" id="{C874CAD1-A44C-2F52-3E15-D39D921CE9B4}"/>
              </a:ext>
            </a:extLst>
          </p:cNvPr>
          <p:cNvSpPr txBox="1"/>
          <p:nvPr/>
        </p:nvSpPr>
        <p:spPr>
          <a:xfrm>
            <a:off x="1820940" y="3809981"/>
            <a:ext cx="4165884" cy="701026"/>
          </a:xfrm>
          <a:prstGeom prst="rect">
            <a:avLst/>
          </a:prstGeom>
          <a:noFill/>
        </p:spPr>
        <p:txBody>
          <a:bodyPr wrap="none" rtlCol="0">
            <a:spAutoFit/>
          </a:bodyPr>
          <a:lstStyle/>
          <a:p>
            <a:pPr marL="545508" lvl="8" indent="-233789" defTabSz="623438">
              <a:buFont typeface="Arial" panose="020B0604020202020204" pitchFamily="34" charset="0"/>
              <a:buChar char="•"/>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$240 million capital from Developers</a:t>
            </a:r>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marL="545508" lvl="1" indent="-233789" defTabSz="623438">
              <a:buFont typeface="Arial" panose="020B0604020202020204" pitchFamily="34" charset="0"/>
              <a:buChar char="•"/>
            </a:pPr>
            <a:r>
              <a:rPr lang="en-US" sz="1364" kern="0" dirty="0">
                <a:solidFill>
                  <a:sysClr val="windowText" lastClr="000000"/>
                </a:solidFill>
                <a:latin typeface="Aptos" panose="020B0004020202020204" pitchFamily="34" charset="0"/>
                <a:ea typeface="Times New Roman" panose="02020603050405020304" pitchFamily="18" charset="0"/>
                <a:cs typeface="Aptos" panose="020B0004020202020204" pitchFamily="34" charset="0"/>
              </a:rPr>
              <a:t>$560 million debt guaranteed by Developers</a:t>
            </a:r>
            <a:endParaRPr lang="en-US" sz="1364" kern="0" dirty="0">
              <a:solidFill>
                <a:sysClr val="windowText" lastClr="000000"/>
              </a:solidFill>
              <a:latin typeface="Aptos" panose="020B0004020202020204" pitchFamily="34" charset="0"/>
              <a:ea typeface="Calibri" panose="020F0502020204030204" pitchFamily="34" charset="0"/>
              <a:cs typeface="Aptos" panose="020B0004020202020204" pitchFamily="34" charset="0"/>
            </a:endParaRPr>
          </a:p>
          <a:p>
            <a:pPr defTabSz="623438"/>
            <a:endParaRPr lang="en-US" sz="1227" kern="0" dirty="0">
              <a:solidFill>
                <a:sysClr val="windowText" lastClr="000000"/>
              </a:solidFill>
            </a:endParaRPr>
          </a:p>
        </p:txBody>
      </p:sp>
    </p:spTree>
    <p:extLst>
      <p:ext uri="{BB962C8B-B14F-4D97-AF65-F5344CB8AC3E}">
        <p14:creationId xmlns:p14="http://schemas.microsoft.com/office/powerpoint/2010/main" val="28764047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AAE5-6298-B101-F1D4-0B0183D6107D}"/>
              </a:ext>
            </a:extLst>
          </p:cNvPr>
          <p:cNvSpPr>
            <a:spLocks noGrp="1"/>
          </p:cNvSpPr>
          <p:nvPr>
            <p:ph type="title"/>
          </p:nvPr>
        </p:nvSpPr>
        <p:spPr>
          <a:xfrm>
            <a:off x="1108364" y="363682"/>
            <a:ext cx="7161414" cy="545523"/>
          </a:xfrm>
        </p:spPr>
        <p:txBody>
          <a:bodyPr/>
          <a:lstStyle/>
          <a:p>
            <a:r>
              <a:rPr lang="en-US" dirty="0"/>
              <a:t>Developer</a:t>
            </a:r>
          </a:p>
        </p:txBody>
      </p:sp>
      <p:sp>
        <p:nvSpPr>
          <p:cNvPr id="4" name="TextBox 3">
            <a:extLst>
              <a:ext uri="{FF2B5EF4-FFF2-40B4-BE49-F238E27FC236}">
                <a16:creationId xmlns:a16="http://schemas.microsoft.com/office/drawing/2014/main" id="{0B4F9855-A029-B881-198C-1C8DD71EABA4}"/>
              </a:ext>
            </a:extLst>
          </p:cNvPr>
          <p:cNvSpPr txBox="1"/>
          <p:nvPr/>
        </p:nvSpPr>
        <p:spPr>
          <a:xfrm>
            <a:off x="1679864" y="1350818"/>
            <a:ext cx="9098491" cy="4591257"/>
          </a:xfrm>
          <a:prstGeom prst="rect">
            <a:avLst/>
          </a:prstGeom>
          <a:noFill/>
        </p:spPr>
        <p:txBody>
          <a:bodyPr wrap="square">
            <a:spAutoFit/>
          </a:bodyPr>
          <a:lstStyle/>
          <a:p>
            <a:pPr marL="285737" indent="-285737" defTabSz="623438">
              <a:buSzPts val="1000"/>
              <a:buFont typeface="Symbol" panose="05050102010706020507" pitchFamily="18" charset="2"/>
              <a:buChar char=""/>
              <a:tabLst>
                <a:tab pos="380983" algn="l"/>
              </a:tabLst>
            </a:pPr>
            <a:endParaRPr lang="en-US" sz="1666" b="1" kern="0" dirty="0">
              <a:solidFill>
                <a:srgbClr val="000000"/>
              </a:solidFill>
              <a:latin typeface="Aptos Display" panose="020B0004020202020204" pitchFamily="34" charset="0"/>
              <a:ea typeface="Times New Roman" panose="02020603050405020304" pitchFamily="18" charset="0"/>
            </a:endParaRPr>
          </a:p>
          <a:p>
            <a:pPr marL="285737" indent="-285737" defTabSz="623438">
              <a:buSzPts val="1000"/>
              <a:buFont typeface="Symbol" panose="05050102010706020507" pitchFamily="18" charset="2"/>
              <a:buChar char=""/>
              <a:tabLst>
                <a:tab pos="380983" algn="l"/>
              </a:tabLst>
            </a:pPr>
            <a:r>
              <a:rPr lang="en-US" sz="1666" b="1" kern="0" dirty="0">
                <a:solidFill>
                  <a:srgbClr val="000000"/>
                </a:solidFill>
                <a:latin typeface="Aptos Display" panose="020B0004020202020204" pitchFamily="34" charset="0"/>
                <a:ea typeface="Times New Roman" panose="02020603050405020304" pitchFamily="18" charset="0"/>
              </a:rPr>
              <a:t>Danny Lovell, </a:t>
            </a:r>
            <a:r>
              <a:rPr lang="en-US" sz="1666" b="1" i="1" kern="0" dirty="0">
                <a:solidFill>
                  <a:srgbClr val="000000"/>
                </a:solidFill>
                <a:latin typeface="Aptos Display" panose="020B0004020202020204" pitchFamily="34" charset="0"/>
                <a:ea typeface="Times New Roman" panose="02020603050405020304" pitchFamily="18" charset="0"/>
              </a:rPr>
              <a:t>CEO of Rainier Companies</a:t>
            </a:r>
            <a:r>
              <a:rPr lang="en-US" sz="1666" b="1" kern="0" dirty="0">
                <a:solidFill>
                  <a:srgbClr val="000000"/>
                </a:solidFill>
                <a:latin typeface="Aptos Display" panose="020B0004020202020204" pitchFamily="34" charset="0"/>
                <a:ea typeface="Times New Roman" panose="02020603050405020304" pitchFamily="18" charset="0"/>
              </a:rPr>
              <a:t>, a vertically integrated real estate investor and operator.</a:t>
            </a:r>
            <a:endParaRPr lang="en-US" sz="1666" b="1" kern="0" dirty="0">
              <a:solidFill>
                <a:srgbClr val="000000"/>
              </a:solidFill>
              <a:latin typeface="Aptos Display" panose="020B0004020202020204" pitchFamily="34" charset="0"/>
              <a:ea typeface="Calibri" panose="020F0502020204030204" pitchFamily="34" charset="0"/>
            </a:endParaRPr>
          </a:p>
          <a:p>
            <a:pPr defTabSz="623438"/>
            <a:r>
              <a:rPr lang="en-US" sz="1666" b="1" kern="0" dirty="0">
                <a:solidFill>
                  <a:srgbClr val="000000"/>
                </a:solidFill>
                <a:latin typeface="Aptos Display" panose="020B0004020202020204" pitchFamily="34" charset="0"/>
                <a:ea typeface="Calibri" panose="020F0502020204030204" pitchFamily="34" charset="0"/>
              </a:rPr>
              <a:t> </a:t>
            </a:r>
            <a:endParaRPr lang="en-US" sz="1666" b="1" kern="0" dirty="0">
              <a:solidFill>
                <a:sysClr val="windowText" lastClr="000000"/>
              </a:solidFill>
              <a:latin typeface="Aptos Display" panose="020B0004020202020204" pitchFamily="34" charset="0"/>
              <a:ea typeface="Calibri" panose="020F0502020204030204" pitchFamily="34" charset="0"/>
            </a:endParaRPr>
          </a:p>
          <a:p>
            <a:pPr marL="285737" indent="-285737" defTabSz="623438">
              <a:buSzPts val="1000"/>
              <a:buFont typeface="Symbol" panose="05050102010706020507" pitchFamily="18" charset="2"/>
              <a:buChar char=""/>
              <a:tabLst>
                <a:tab pos="380983" algn="l"/>
              </a:tabLst>
            </a:pPr>
            <a:r>
              <a:rPr lang="en-US" sz="1666" b="1" kern="0" dirty="0">
                <a:solidFill>
                  <a:srgbClr val="000000"/>
                </a:solidFill>
                <a:latin typeface="Aptos Display" panose="020B0004020202020204" pitchFamily="34" charset="0"/>
                <a:ea typeface="Times New Roman" panose="02020603050405020304" pitchFamily="18" charset="0"/>
              </a:rPr>
              <a:t>David Neher, </a:t>
            </a:r>
            <a:r>
              <a:rPr lang="en-US" sz="1666" b="1" i="1" kern="0" dirty="0">
                <a:solidFill>
                  <a:srgbClr val="000000"/>
                </a:solidFill>
                <a:latin typeface="Aptos Display" panose="020B0004020202020204" pitchFamily="34" charset="0"/>
                <a:ea typeface="Times New Roman" panose="02020603050405020304" pitchFamily="18" charset="0"/>
              </a:rPr>
              <a:t>President of Rainier Development Company</a:t>
            </a:r>
            <a:r>
              <a:rPr lang="en-US" sz="1666" b="1" kern="0" dirty="0">
                <a:solidFill>
                  <a:srgbClr val="000000"/>
                </a:solidFill>
                <a:latin typeface="Aptos Display" panose="020B0004020202020204" pitchFamily="34" charset="0"/>
                <a:ea typeface="Times New Roman" panose="02020603050405020304" pitchFamily="18" charset="0"/>
              </a:rPr>
              <a:t>, and leading expert in retail-driven, mixed-use.</a:t>
            </a:r>
            <a:endParaRPr lang="en-US" sz="1666" b="1" kern="0" dirty="0">
              <a:solidFill>
                <a:srgbClr val="000000"/>
              </a:solidFill>
              <a:latin typeface="Aptos Display" panose="020B0004020202020204" pitchFamily="34" charset="0"/>
              <a:ea typeface="Calibri" panose="020F0502020204030204" pitchFamily="34" charset="0"/>
            </a:endParaRPr>
          </a:p>
          <a:p>
            <a:pPr defTabSz="623438"/>
            <a:r>
              <a:rPr lang="en-US" sz="1666" b="1" kern="0" dirty="0">
                <a:solidFill>
                  <a:srgbClr val="000000"/>
                </a:solidFill>
                <a:latin typeface="Aptos Display" panose="020B0004020202020204" pitchFamily="34" charset="0"/>
                <a:ea typeface="Calibri" panose="020F0502020204030204" pitchFamily="34" charset="0"/>
              </a:rPr>
              <a:t> </a:t>
            </a:r>
            <a:endParaRPr lang="en-US" sz="1666" b="1" kern="0" dirty="0">
              <a:solidFill>
                <a:sysClr val="windowText" lastClr="000000"/>
              </a:solidFill>
              <a:latin typeface="Aptos Display" panose="020B0004020202020204" pitchFamily="34" charset="0"/>
              <a:ea typeface="Calibri" panose="020F0502020204030204" pitchFamily="34" charset="0"/>
            </a:endParaRPr>
          </a:p>
          <a:p>
            <a:pPr marL="285737" indent="-285737" defTabSz="623438">
              <a:buSzPts val="1000"/>
              <a:buFont typeface="Symbol" panose="05050102010706020507" pitchFamily="18" charset="2"/>
              <a:buChar char=""/>
              <a:tabLst>
                <a:tab pos="380983" algn="l"/>
              </a:tabLst>
            </a:pPr>
            <a:r>
              <a:rPr lang="en-US" sz="1666" b="1" kern="0" dirty="0">
                <a:solidFill>
                  <a:srgbClr val="000000"/>
                </a:solidFill>
                <a:latin typeface="Aptos Display" panose="020B0004020202020204" pitchFamily="34" charset="0"/>
                <a:ea typeface="Times New Roman" panose="02020603050405020304" pitchFamily="18" charset="0"/>
              </a:rPr>
              <a:t>Lincoln Property Company, among the largest diversified real estate firms in the nation and perennial leader in office and multifamily development.</a:t>
            </a:r>
            <a:endParaRPr lang="en-US" sz="1666" b="1" kern="0" dirty="0">
              <a:solidFill>
                <a:srgbClr val="000000"/>
              </a:solidFill>
              <a:latin typeface="Aptos Display" panose="020B0004020202020204" pitchFamily="34" charset="0"/>
              <a:ea typeface="Calibri" panose="020F0502020204030204" pitchFamily="34" charset="0"/>
            </a:endParaRPr>
          </a:p>
          <a:p>
            <a:pPr defTabSz="623438"/>
            <a:r>
              <a:rPr lang="en-US" sz="1666" b="1" kern="0" dirty="0">
                <a:solidFill>
                  <a:srgbClr val="000000"/>
                </a:solidFill>
                <a:latin typeface="Aptos Display" panose="020B0004020202020204" pitchFamily="34" charset="0"/>
                <a:ea typeface="Calibri" panose="020F0502020204030204" pitchFamily="34" charset="0"/>
              </a:rPr>
              <a:t> </a:t>
            </a:r>
            <a:endParaRPr lang="en-US" sz="1666" b="1" kern="0" dirty="0">
              <a:solidFill>
                <a:sysClr val="windowText" lastClr="000000"/>
              </a:solidFill>
              <a:latin typeface="Aptos Display" panose="020B0004020202020204" pitchFamily="34" charset="0"/>
              <a:ea typeface="Calibri" panose="020F0502020204030204" pitchFamily="34" charset="0"/>
            </a:endParaRPr>
          </a:p>
          <a:p>
            <a:pPr marL="285737" indent="-285737" defTabSz="623438">
              <a:buSzPts val="1000"/>
              <a:buFont typeface="Symbol" panose="05050102010706020507" pitchFamily="18" charset="2"/>
              <a:buChar char=""/>
              <a:tabLst>
                <a:tab pos="380983" algn="l"/>
              </a:tabLst>
            </a:pPr>
            <a:r>
              <a:rPr lang="en-US" sz="1666" b="1" kern="0" dirty="0">
                <a:solidFill>
                  <a:srgbClr val="000000"/>
                </a:solidFill>
                <a:latin typeface="Aptos Display" panose="020B0004020202020204" pitchFamily="34" charset="0"/>
                <a:ea typeface="Times New Roman" panose="02020603050405020304" pitchFamily="18" charset="0"/>
              </a:rPr>
              <a:t>Arcadis (Callison RTKL), a leading mixed-use planner and top 5 Architect in the US.</a:t>
            </a:r>
          </a:p>
          <a:p>
            <a:pPr marL="285737" indent="-285737" defTabSz="623438">
              <a:buSzPts val="1000"/>
              <a:buFont typeface="Symbol" panose="05050102010706020507" pitchFamily="18" charset="2"/>
              <a:buChar char=""/>
              <a:tabLst>
                <a:tab pos="380983" algn="l"/>
              </a:tabLst>
            </a:pPr>
            <a:endParaRPr lang="en-US" sz="1666" b="1" kern="0" dirty="0">
              <a:solidFill>
                <a:srgbClr val="000000"/>
              </a:solidFill>
              <a:latin typeface="Aptos Display" panose="020B0004020202020204" pitchFamily="34" charset="0"/>
              <a:ea typeface="Times New Roman" panose="02020603050405020304" pitchFamily="18" charset="0"/>
            </a:endParaRPr>
          </a:p>
          <a:p>
            <a:pPr marL="285737" indent="-285737" defTabSz="623438">
              <a:buSzPts val="1000"/>
              <a:buFont typeface="Symbol" panose="05050102010706020507" pitchFamily="18" charset="2"/>
              <a:buChar char=""/>
              <a:tabLst>
                <a:tab pos="380983" algn="l"/>
              </a:tabLst>
            </a:pPr>
            <a:r>
              <a:rPr lang="en-US" sz="1666" b="1" kern="0" dirty="0">
                <a:solidFill>
                  <a:srgbClr val="000000"/>
                </a:solidFill>
                <a:latin typeface="Aptos Display" panose="020B0004020202020204" pitchFamily="34" charset="0"/>
                <a:ea typeface="Calibri" panose="020F0502020204030204" pitchFamily="34" charset="0"/>
              </a:rPr>
              <a:t>Legends, global experience company specializing in solutions for sports and entertainment.</a:t>
            </a:r>
          </a:p>
          <a:p>
            <a:pPr marL="285737" indent="-285737" defTabSz="623438">
              <a:buSzPts val="1000"/>
              <a:buFont typeface="Symbol" panose="05050102010706020507" pitchFamily="18" charset="2"/>
              <a:buChar char=""/>
              <a:tabLst>
                <a:tab pos="380983" algn="l"/>
              </a:tabLst>
            </a:pPr>
            <a:endParaRPr lang="en-US" sz="1666" b="1" kern="0" dirty="0">
              <a:solidFill>
                <a:srgbClr val="000000"/>
              </a:solidFill>
              <a:latin typeface="Aptos Display" panose="020B0004020202020204" pitchFamily="34" charset="0"/>
              <a:ea typeface="Calibri" panose="020F0502020204030204" pitchFamily="34" charset="0"/>
            </a:endParaRPr>
          </a:p>
          <a:p>
            <a:pPr marL="285737" indent="-285737" defTabSz="623438">
              <a:buSzPts val="1000"/>
              <a:buFont typeface="Symbol" panose="05050102010706020507" pitchFamily="18" charset="2"/>
              <a:buChar char=""/>
              <a:tabLst>
                <a:tab pos="380983" algn="l"/>
              </a:tabLst>
            </a:pPr>
            <a:r>
              <a:rPr lang="en-US" sz="1666" b="1" kern="0" dirty="0">
                <a:solidFill>
                  <a:srgbClr val="000000"/>
                </a:solidFill>
                <a:latin typeface="Aptos Display" panose="020B0004020202020204" pitchFamily="34" charset="0"/>
                <a:ea typeface="Calibri" panose="020F0502020204030204" pitchFamily="34" charset="0"/>
              </a:rPr>
              <a:t>Gensler, industry leading architecture design and planning firm specializing in sports facilities.</a:t>
            </a:r>
          </a:p>
          <a:p>
            <a:pPr defTabSz="623438"/>
            <a:r>
              <a:rPr lang="en-US" sz="1666" b="1" kern="0" dirty="0">
                <a:solidFill>
                  <a:srgbClr val="000000"/>
                </a:solidFill>
                <a:latin typeface="Aptos Display" panose="020B0004020202020204" pitchFamily="34" charset="0"/>
                <a:ea typeface="Calibri" panose="020F0502020204030204" pitchFamily="34" charset="0"/>
              </a:rPr>
              <a:t> </a:t>
            </a:r>
            <a:endParaRPr lang="en-US" sz="1666" b="1" kern="0" dirty="0">
              <a:solidFill>
                <a:sysClr val="windowText" lastClr="000000"/>
              </a:solidFill>
              <a:latin typeface="Aptos Display" panose="020B0004020202020204" pitchFamily="34" charset="0"/>
              <a:ea typeface="Calibri" panose="020F0502020204030204" pitchFamily="34" charset="0"/>
            </a:endParaRPr>
          </a:p>
          <a:p>
            <a:pPr marL="0" lvl="1" defTabSz="623438">
              <a:buSzPts val="1000"/>
              <a:tabLst>
                <a:tab pos="761966" algn="l"/>
              </a:tabLst>
            </a:pPr>
            <a:endParaRPr lang="en-US" sz="916" kern="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0377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AD6855-3527-0927-D1AB-9CE9B03F0561}"/>
              </a:ext>
            </a:extLst>
          </p:cNvPr>
          <p:cNvPicPr>
            <a:picLocks noChangeAspect="1"/>
          </p:cNvPicPr>
          <p:nvPr/>
        </p:nvPicPr>
        <p:blipFill rotWithShape="1">
          <a:blip r:embed="rId2"/>
          <a:srcRect l="106"/>
          <a:stretch/>
        </p:blipFill>
        <p:spPr>
          <a:xfrm>
            <a:off x="796636" y="1039091"/>
            <a:ext cx="10442864" cy="5267738"/>
          </a:xfrm>
          <a:prstGeom prst="rect">
            <a:avLst/>
          </a:prstGeom>
        </p:spPr>
      </p:pic>
      <p:sp>
        <p:nvSpPr>
          <p:cNvPr id="10" name="Title 1">
            <a:extLst>
              <a:ext uri="{FF2B5EF4-FFF2-40B4-BE49-F238E27FC236}">
                <a16:creationId xmlns:a16="http://schemas.microsoft.com/office/drawing/2014/main" id="{8B964ECE-6776-ABE2-6862-0F941EC8E618}"/>
              </a:ext>
            </a:extLst>
          </p:cNvPr>
          <p:cNvSpPr>
            <a:spLocks noGrp="1"/>
          </p:cNvSpPr>
          <p:nvPr>
            <p:ph type="title"/>
          </p:nvPr>
        </p:nvSpPr>
        <p:spPr>
          <a:xfrm>
            <a:off x="1081001" y="363682"/>
            <a:ext cx="7161414" cy="545523"/>
          </a:xfrm>
        </p:spPr>
        <p:txBody>
          <a:bodyPr/>
          <a:lstStyle/>
          <a:p>
            <a:r>
              <a:rPr lang="en-US" dirty="0"/>
              <a:t>Masterplan</a:t>
            </a:r>
          </a:p>
        </p:txBody>
      </p:sp>
      <p:pic>
        <p:nvPicPr>
          <p:cNvPr id="8" name="Picture 7">
            <a:extLst>
              <a:ext uri="{FF2B5EF4-FFF2-40B4-BE49-F238E27FC236}">
                <a16:creationId xmlns:a16="http://schemas.microsoft.com/office/drawing/2014/main" id="{F3268E00-02CB-2526-7FA1-B95D0F17EB7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108863" y="5039592"/>
            <a:ext cx="507115" cy="467591"/>
          </a:xfrm>
          <a:prstGeom prst="rect">
            <a:avLst/>
          </a:prstGeom>
        </p:spPr>
      </p:pic>
      <p:sp>
        <p:nvSpPr>
          <p:cNvPr id="2" name="Rectangle 1">
            <a:extLst>
              <a:ext uri="{FF2B5EF4-FFF2-40B4-BE49-F238E27FC236}">
                <a16:creationId xmlns:a16="http://schemas.microsoft.com/office/drawing/2014/main" id="{B97D6202-BAEE-A4FE-645A-BCCBC1C1C074}"/>
              </a:ext>
            </a:extLst>
          </p:cNvPr>
          <p:cNvSpPr/>
          <p:nvPr/>
        </p:nvSpPr>
        <p:spPr>
          <a:xfrm>
            <a:off x="9628909" y="4675909"/>
            <a:ext cx="1558636" cy="311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23438"/>
            <a:r>
              <a:rPr lang="en-US" sz="1091" kern="0" dirty="0">
                <a:solidFill>
                  <a:srgbClr val="841619"/>
                </a:solidFill>
                <a:latin typeface="Aptos" panose="020B0004020202020204" pitchFamily="34" charset="0"/>
              </a:rPr>
              <a:t>URBAN RESIDENTIAL</a:t>
            </a:r>
          </a:p>
        </p:txBody>
      </p:sp>
      <p:sp>
        <p:nvSpPr>
          <p:cNvPr id="3" name="TextBox 2">
            <a:extLst>
              <a:ext uri="{FF2B5EF4-FFF2-40B4-BE49-F238E27FC236}">
                <a16:creationId xmlns:a16="http://schemas.microsoft.com/office/drawing/2014/main" id="{18CA5B1E-045C-79A3-0913-43DF128A1923}"/>
              </a:ext>
            </a:extLst>
          </p:cNvPr>
          <p:cNvSpPr txBox="1"/>
          <p:nvPr/>
        </p:nvSpPr>
        <p:spPr>
          <a:xfrm>
            <a:off x="9628910" y="4552206"/>
            <a:ext cx="1016625" cy="239296"/>
          </a:xfrm>
          <a:prstGeom prst="rect">
            <a:avLst/>
          </a:prstGeom>
          <a:noFill/>
        </p:spPr>
        <p:txBody>
          <a:bodyPr wrap="none" rtlCol="0">
            <a:spAutoFit/>
          </a:bodyPr>
          <a:lstStyle/>
          <a:p>
            <a:pPr defTabSz="623438"/>
            <a:r>
              <a:rPr lang="en-US" sz="955" kern="0" dirty="0">
                <a:solidFill>
                  <a:sysClr val="windowText" lastClr="000000"/>
                </a:solidFill>
                <a:latin typeface="Aptos" panose="020B0004020202020204" pitchFamily="34" charset="0"/>
              </a:rPr>
              <a:t>24 Townhomes</a:t>
            </a:r>
          </a:p>
        </p:txBody>
      </p:sp>
      <p:sp>
        <p:nvSpPr>
          <p:cNvPr id="5" name="TextBox 4">
            <a:extLst>
              <a:ext uri="{FF2B5EF4-FFF2-40B4-BE49-F238E27FC236}">
                <a16:creationId xmlns:a16="http://schemas.microsoft.com/office/drawing/2014/main" id="{8407C610-0C86-1F72-1CA6-F875D6EFBD6A}"/>
              </a:ext>
            </a:extLst>
          </p:cNvPr>
          <p:cNvSpPr txBox="1"/>
          <p:nvPr/>
        </p:nvSpPr>
        <p:spPr>
          <a:xfrm>
            <a:off x="9628909" y="4888015"/>
            <a:ext cx="630301" cy="239296"/>
          </a:xfrm>
          <a:prstGeom prst="rect">
            <a:avLst/>
          </a:prstGeom>
          <a:solidFill>
            <a:schemeClr val="bg1"/>
          </a:solidFill>
          <a:ln>
            <a:solidFill>
              <a:schemeClr val="bg1"/>
            </a:solidFill>
          </a:ln>
        </p:spPr>
        <p:txBody>
          <a:bodyPr wrap="none" rtlCol="0">
            <a:spAutoFit/>
          </a:bodyPr>
          <a:lstStyle/>
          <a:p>
            <a:pPr defTabSz="623438"/>
            <a:r>
              <a:rPr lang="en-US" sz="955" kern="0" dirty="0">
                <a:solidFill>
                  <a:sysClr val="windowText" lastClr="000000"/>
                </a:solidFill>
                <a:latin typeface="Aptos" panose="020B0004020202020204" pitchFamily="34" charset="0"/>
              </a:rPr>
              <a:t>37 Units</a:t>
            </a:r>
          </a:p>
        </p:txBody>
      </p:sp>
      <p:sp>
        <p:nvSpPr>
          <p:cNvPr id="6" name="TextBox 5">
            <a:extLst>
              <a:ext uri="{FF2B5EF4-FFF2-40B4-BE49-F238E27FC236}">
                <a16:creationId xmlns:a16="http://schemas.microsoft.com/office/drawing/2014/main" id="{52B15BDC-ADAD-3841-031F-42224AC04F07}"/>
              </a:ext>
            </a:extLst>
          </p:cNvPr>
          <p:cNvSpPr txBox="1"/>
          <p:nvPr/>
        </p:nvSpPr>
        <p:spPr>
          <a:xfrm>
            <a:off x="9628909" y="4382339"/>
            <a:ext cx="697627" cy="239296"/>
          </a:xfrm>
          <a:prstGeom prst="rect">
            <a:avLst/>
          </a:prstGeom>
          <a:solidFill>
            <a:schemeClr val="bg1"/>
          </a:solidFill>
          <a:ln>
            <a:solidFill>
              <a:schemeClr val="bg1"/>
            </a:solidFill>
          </a:ln>
        </p:spPr>
        <p:txBody>
          <a:bodyPr wrap="none" rtlCol="0">
            <a:spAutoFit/>
          </a:bodyPr>
          <a:lstStyle/>
          <a:p>
            <a:pPr defTabSz="623438"/>
            <a:r>
              <a:rPr lang="en-US" sz="955" kern="0" dirty="0">
                <a:solidFill>
                  <a:sysClr val="windowText" lastClr="000000"/>
                </a:solidFill>
                <a:latin typeface="Aptos" panose="020B0004020202020204" pitchFamily="34" charset="0"/>
              </a:rPr>
              <a:t>758 Units</a:t>
            </a:r>
          </a:p>
        </p:txBody>
      </p:sp>
    </p:spTree>
    <p:extLst>
      <p:ext uri="{BB962C8B-B14F-4D97-AF65-F5344CB8AC3E}">
        <p14:creationId xmlns:p14="http://schemas.microsoft.com/office/powerpoint/2010/main" val="3529085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80533" y="6562098"/>
            <a:ext cx="456405" cy="203227"/>
          </a:xfrm>
          <a:prstGeom prst="rect">
            <a:avLst/>
          </a:prstGeom>
        </p:spPr>
      </p:pic>
      <p:sp>
        <p:nvSpPr>
          <p:cNvPr id="3" name="object 3"/>
          <p:cNvSpPr/>
          <p:nvPr/>
        </p:nvSpPr>
        <p:spPr>
          <a:xfrm>
            <a:off x="796637" y="6432839"/>
            <a:ext cx="10598727" cy="8659"/>
          </a:xfrm>
          <a:custGeom>
            <a:avLst/>
            <a:gdLst/>
            <a:ahLst/>
            <a:cxnLst/>
            <a:rect l="l" t="t" r="r" b="b"/>
            <a:pathLst>
              <a:path w="15544800" h="12700">
                <a:moveTo>
                  <a:pt x="15544800" y="0"/>
                </a:moveTo>
                <a:lnTo>
                  <a:pt x="0" y="0"/>
                </a:lnTo>
                <a:lnTo>
                  <a:pt x="0" y="12700"/>
                </a:lnTo>
                <a:lnTo>
                  <a:pt x="15544800" y="12700"/>
                </a:lnTo>
                <a:lnTo>
                  <a:pt x="15544800" y="0"/>
                </a:lnTo>
                <a:close/>
              </a:path>
            </a:pathLst>
          </a:custGeom>
          <a:solidFill>
            <a:srgbClr val="231F20"/>
          </a:solidFill>
        </p:spPr>
        <p:txBody>
          <a:bodyPr wrap="square" lIns="0" tIns="0" rIns="0" bIns="0" rtlCol="0"/>
          <a:lstStyle/>
          <a:p>
            <a:pPr defTabSz="623438"/>
            <a:endParaRPr sz="1227" kern="0" dirty="0">
              <a:solidFill>
                <a:sysClr val="windowText" lastClr="000000"/>
              </a:solidFill>
            </a:endParaRPr>
          </a:p>
        </p:txBody>
      </p:sp>
      <p:pic>
        <p:nvPicPr>
          <p:cNvPr id="4" name="object 4"/>
          <p:cNvPicPr/>
          <p:nvPr/>
        </p:nvPicPr>
        <p:blipFill>
          <a:blip r:embed="rId3" cstate="print"/>
          <a:stretch>
            <a:fillRect/>
          </a:stretch>
        </p:blipFill>
        <p:spPr>
          <a:xfrm>
            <a:off x="9637794" y="6550641"/>
            <a:ext cx="232471" cy="230292"/>
          </a:xfrm>
          <a:prstGeom prst="rect">
            <a:avLst/>
          </a:prstGeom>
        </p:spPr>
      </p:pic>
      <p:pic>
        <p:nvPicPr>
          <p:cNvPr id="5" name="object 5"/>
          <p:cNvPicPr/>
          <p:nvPr/>
        </p:nvPicPr>
        <p:blipFill>
          <a:blip r:embed="rId4" cstate="print"/>
          <a:stretch>
            <a:fillRect/>
          </a:stretch>
        </p:blipFill>
        <p:spPr>
          <a:xfrm>
            <a:off x="10023782" y="6571272"/>
            <a:ext cx="410165" cy="185391"/>
          </a:xfrm>
          <a:prstGeom prst="rect">
            <a:avLst/>
          </a:prstGeom>
        </p:spPr>
      </p:pic>
      <p:grpSp>
        <p:nvGrpSpPr>
          <p:cNvPr id="6" name="object 6"/>
          <p:cNvGrpSpPr/>
          <p:nvPr/>
        </p:nvGrpSpPr>
        <p:grpSpPr>
          <a:xfrm>
            <a:off x="10598999" y="6634915"/>
            <a:ext cx="464127" cy="70572"/>
            <a:chOff x="14376799" y="9731209"/>
            <a:chExt cx="680720" cy="103505"/>
          </a:xfrm>
        </p:grpSpPr>
        <p:sp>
          <p:nvSpPr>
            <p:cNvPr id="7" name="object 7"/>
            <p:cNvSpPr/>
            <p:nvPr/>
          </p:nvSpPr>
          <p:spPr>
            <a:xfrm>
              <a:off x="14376799" y="9731209"/>
              <a:ext cx="115570" cy="103505"/>
            </a:xfrm>
            <a:custGeom>
              <a:avLst/>
              <a:gdLst/>
              <a:ahLst/>
              <a:cxnLst/>
              <a:rect l="l" t="t" r="r" b="b"/>
              <a:pathLst>
                <a:path w="115569" h="103504">
                  <a:moveTo>
                    <a:pt x="68846" y="0"/>
                  </a:moveTo>
                  <a:lnTo>
                    <a:pt x="60617" y="0"/>
                  </a:lnTo>
                  <a:lnTo>
                    <a:pt x="47778" y="1721"/>
                  </a:lnTo>
                  <a:lnTo>
                    <a:pt x="11799" y="22169"/>
                  </a:lnTo>
                  <a:lnTo>
                    <a:pt x="292" y="56680"/>
                  </a:lnTo>
                  <a:lnTo>
                    <a:pt x="101" y="57645"/>
                  </a:lnTo>
                  <a:lnTo>
                    <a:pt x="4724" y="96761"/>
                  </a:lnTo>
                  <a:lnTo>
                    <a:pt x="6527" y="102946"/>
                  </a:lnTo>
                  <a:lnTo>
                    <a:pt x="16643" y="94209"/>
                  </a:lnTo>
                  <a:lnTo>
                    <a:pt x="26816" y="87460"/>
                  </a:lnTo>
                  <a:lnTo>
                    <a:pt x="63765" y="74688"/>
                  </a:lnTo>
                  <a:lnTo>
                    <a:pt x="71066" y="74048"/>
                  </a:lnTo>
                  <a:lnTo>
                    <a:pt x="78447" y="74168"/>
                  </a:lnTo>
                  <a:lnTo>
                    <a:pt x="88145" y="76902"/>
                  </a:lnTo>
                  <a:lnTo>
                    <a:pt x="95265" y="82816"/>
                  </a:lnTo>
                  <a:lnTo>
                    <a:pt x="99343" y="90845"/>
                  </a:lnTo>
                  <a:lnTo>
                    <a:pt x="99910" y="99923"/>
                  </a:lnTo>
                  <a:lnTo>
                    <a:pt x="99618" y="102209"/>
                  </a:lnTo>
                  <a:lnTo>
                    <a:pt x="100177" y="101841"/>
                  </a:lnTo>
                  <a:lnTo>
                    <a:pt x="115242" y="65244"/>
                  </a:lnTo>
                  <a:lnTo>
                    <a:pt x="115441" y="54336"/>
                  </a:lnTo>
                  <a:lnTo>
                    <a:pt x="113512" y="43218"/>
                  </a:lnTo>
                  <a:lnTo>
                    <a:pt x="73266" y="14935"/>
                  </a:lnTo>
                  <a:lnTo>
                    <a:pt x="65239" y="16332"/>
                  </a:lnTo>
                  <a:lnTo>
                    <a:pt x="52120" y="23291"/>
                  </a:lnTo>
                  <a:lnTo>
                    <a:pt x="48552" y="27952"/>
                  </a:lnTo>
                  <a:lnTo>
                    <a:pt x="46570" y="42418"/>
                  </a:lnTo>
                  <a:lnTo>
                    <a:pt x="52870" y="48387"/>
                  </a:lnTo>
                  <a:lnTo>
                    <a:pt x="67030" y="45974"/>
                  </a:lnTo>
                  <a:lnTo>
                    <a:pt x="72771" y="43815"/>
                  </a:lnTo>
                  <a:lnTo>
                    <a:pt x="80251" y="39484"/>
                  </a:lnTo>
                  <a:lnTo>
                    <a:pt x="83223" y="38481"/>
                  </a:lnTo>
                  <a:lnTo>
                    <a:pt x="46913" y="57366"/>
                  </a:lnTo>
                  <a:lnTo>
                    <a:pt x="40220" y="56515"/>
                  </a:lnTo>
                  <a:lnTo>
                    <a:pt x="33743" y="55105"/>
                  </a:lnTo>
                  <a:lnTo>
                    <a:pt x="29159" y="51447"/>
                  </a:lnTo>
                  <a:lnTo>
                    <a:pt x="26428" y="40462"/>
                  </a:lnTo>
                  <a:lnTo>
                    <a:pt x="27012" y="36233"/>
                  </a:lnTo>
                  <a:lnTo>
                    <a:pt x="56446" y="11115"/>
                  </a:lnTo>
                  <a:lnTo>
                    <a:pt x="77466" y="8515"/>
                  </a:lnTo>
                  <a:lnTo>
                    <a:pt x="84597" y="9466"/>
                  </a:lnTo>
                  <a:lnTo>
                    <a:pt x="91486" y="11500"/>
                  </a:lnTo>
                  <a:lnTo>
                    <a:pt x="98132" y="14643"/>
                  </a:lnTo>
                  <a:lnTo>
                    <a:pt x="100190" y="15824"/>
                  </a:lnTo>
                  <a:lnTo>
                    <a:pt x="104292" y="18592"/>
                  </a:lnTo>
                  <a:lnTo>
                    <a:pt x="102374" y="15862"/>
                  </a:lnTo>
                  <a:lnTo>
                    <a:pt x="96204" y="9700"/>
                  </a:lnTo>
                  <a:lnTo>
                    <a:pt x="89879" y="5586"/>
                  </a:lnTo>
                  <a:lnTo>
                    <a:pt x="82889" y="2689"/>
                  </a:lnTo>
                  <a:lnTo>
                    <a:pt x="75311" y="876"/>
                  </a:lnTo>
                  <a:lnTo>
                    <a:pt x="68846" y="0"/>
                  </a:lnTo>
                  <a:close/>
                </a:path>
              </a:pathLst>
            </a:custGeom>
            <a:solidFill>
              <a:srgbClr val="424242"/>
            </a:solidFill>
          </p:spPr>
          <p:txBody>
            <a:bodyPr wrap="square" lIns="0" tIns="0" rIns="0" bIns="0" rtlCol="0"/>
            <a:lstStyle/>
            <a:p>
              <a:pPr defTabSz="623438"/>
              <a:endParaRPr sz="1227" kern="0" dirty="0">
                <a:solidFill>
                  <a:sysClr val="windowText" lastClr="000000"/>
                </a:solidFill>
              </a:endParaRPr>
            </a:p>
          </p:txBody>
        </p:sp>
        <p:sp>
          <p:nvSpPr>
            <p:cNvPr id="8" name="object 8"/>
            <p:cNvSpPr/>
            <p:nvPr/>
          </p:nvSpPr>
          <p:spPr>
            <a:xfrm>
              <a:off x="14376801" y="9731209"/>
              <a:ext cx="60960" cy="58419"/>
            </a:xfrm>
            <a:custGeom>
              <a:avLst/>
              <a:gdLst/>
              <a:ahLst/>
              <a:cxnLst/>
              <a:rect l="l" t="t" r="r" b="b"/>
              <a:pathLst>
                <a:path w="60959" h="58420">
                  <a:moveTo>
                    <a:pt x="60617" y="0"/>
                  </a:moveTo>
                  <a:lnTo>
                    <a:pt x="0" y="0"/>
                  </a:lnTo>
                  <a:lnTo>
                    <a:pt x="0" y="58127"/>
                  </a:lnTo>
                  <a:lnTo>
                    <a:pt x="253" y="57162"/>
                  </a:lnTo>
                  <a:lnTo>
                    <a:pt x="622" y="50723"/>
                  </a:lnTo>
                  <a:lnTo>
                    <a:pt x="1587" y="44869"/>
                  </a:lnTo>
                  <a:lnTo>
                    <a:pt x="26034" y="9575"/>
                  </a:lnTo>
                  <a:lnTo>
                    <a:pt x="55486" y="596"/>
                  </a:lnTo>
                  <a:lnTo>
                    <a:pt x="60617" y="0"/>
                  </a:lnTo>
                  <a:close/>
                </a:path>
              </a:pathLst>
            </a:custGeom>
            <a:solidFill>
              <a:srgbClr val="FFFFFF"/>
            </a:solidFill>
          </p:spPr>
          <p:txBody>
            <a:bodyPr wrap="square" lIns="0" tIns="0" rIns="0" bIns="0" rtlCol="0"/>
            <a:lstStyle/>
            <a:p>
              <a:pPr defTabSz="623438"/>
              <a:endParaRPr sz="1227" kern="0" dirty="0">
                <a:solidFill>
                  <a:sysClr val="windowText" lastClr="000000"/>
                </a:solidFill>
              </a:endParaRPr>
            </a:p>
          </p:txBody>
        </p:sp>
        <p:sp>
          <p:nvSpPr>
            <p:cNvPr id="9" name="object 9"/>
            <p:cNvSpPr/>
            <p:nvPr/>
          </p:nvSpPr>
          <p:spPr>
            <a:xfrm>
              <a:off x="14507007" y="9736620"/>
              <a:ext cx="550545" cy="97155"/>
            </a:xfrm>
            <a:custGeom>
              <a:avLst/>
              <a:gdLst/>
              <a:ahLst/>
              <a:cxnLst/>
              <a:rect l="l" t="t" r="r" b="b"/>
              <a:pathLst>
                <a:path w="550544" h="97154">
                  <a:moveTo>
                    <a:pt x="98844" y="94792"/>
                  </a:moveTo>
                  <a:lnTo>
                    <a:pt x="57632" y="3251"/>
                  </a:lnTo>
                  <a:lnTo>
                    <a:pt x="57137" y="2971"/>
                  </a:lnTo>
                  <a:lnTo>
                    <a:pt x="41681" y="2984"/>
                  </a:lnTo>
                  <a:lnTo>
                    <a:pt x="41198" y="3187"/>
                  </a:lnTo>
                  <a:lnTo>
                    <a:pt x="0" y="94792"/>
                  </a:lnTo>
                  <a:lnTo>
                    <a:pt x="15443" y="94843"/>
                  </a:lnTo>
                  <a:lnTo>
                    <a:pt x="15887" y="94462"/>
                  </a:lnTo>
                  <a:lnTo>
                    <a:pt x="49453" y="18707"/>
                  </a:lnTo>
                  <a:lnTo>
                    <a:pt x="68643" y="62141"/>
                  </a:lnTo>
                  <a:lnTo>
                    <a:pt x="38468" y="62103"/>
                  </a:lnTo>
                  <a:lnTo>
                    <a:pt x="37973" y="62445"/>
                  </a:lnTo>
                  <a:lnTo>
                    <a:pt x="32308" y="75603"/>
                  </a:lnTo>
                  <a:lnTo>
                    <a:pt x="74295" y="75577"/>
                  </a:lnTo>
                  <a:lnTo>
                    <a:pt x="74764" y="75907"/>
                  </a:lnTo>
                  <a:lnTo>
                    <a:pt x="82600" y="93662"/>
                  </a:lnTo>
                  <a:lnTo>
                    <a:pt x="83324" y="94742"/>
                  </a:lnTo>
                  <a:lnTo>
                    <a:pt x="98844" y="94792"/>
                  </a:lnTo>
                  <a:close/>
                </a:path>
                <a:path w="550544" h="97154">
                  <a:moveTo>
                    <a:pt x="183476" y="94703"/>
                  </a:moveTo>
                  <a:lnTo>
                    <a:pt x="155714" y="63080"/>
                  </a:lnTo>
                  <a:lnTo>
                    <a:pt x="154647" y="61874"/>
                  </a:lnTo>
                  <a:lnTo>
                    <a:pt x="154863" y="61696"/>
                  </a:lnTo>
                  <a:lnTo>
                    <a:pt x="155232" y="61531"/>
                  </a:lnTo>
                  <a:lnTo>
                    <a:pt x="161975" y="60299"/>
                  </a:lnTo>
                  <a:lnTo>
                    <a:pt x="167703" y="57950"/>
                  </a:lnTo>
                  <a:lnTo>
                    <a:pt x="172110" y="53162"/>
                  </a:lnTo>
                  <a:lnTo>
                    <a:pt x="174256" y="49695"/>
                  </a:lnTo>
                  <a:lnTo>
                    <a:pt x="177368" y="44653"/>
                  </a:lnTo>
                  <a:lnTo>
                    <a:pt x="179451" y="34709"/>
                  </a:lnTo>
                  <a:lnTo>
                    <a:pt x="178295" y="24561"/>
                  </a:lnTo>
                  <a:lnTo>
                    <a:pt x="174332" y="16383"/>
                  </a:lnTo>
                  <a:lnTo>
                    <a:pt x="173850" y="15392"/>
                  </a:lnTo>
                  <a:lnTo>
                    <a:pt x="168617" y="9842"/>
                  </a:lnTo>
                  <a:lnTo>
                    <a:pt x="165506" y="7912"/>
                  </a:lnTo>
                  <a:lnTo>
                    <a:pt x="165506" y="32156"/>
                  </a:lnTo>
                  <a:lnTo>
                    <a:pt x="165087" y="38442"/>
                  </a:lnTo>
                  <a:lnTo>
                    <a:pt x="139026" y="49695"/>
                  </a:lnTo>
                  <a:lnTo>
                    <a:pt x="136944" y="49695"/>
                  </a:lnTo>
                  <a:lnTo>
                    <a:pt x="118745" y="49682"/>
                  </a:lnTo>
                  <a:lnTo>
                    <a:pt x="118745" y="16535"/>
                  </a:lnTo>
                  <a:lnTo>
                    <a:pt x="119100" y="16497"/>
                  </a:lnTo>
                  <a:lnTo>
                    <a:pt x="119443" y="16433"/>
                  </a:lnTo>
                  <a:lnTo>
                    <a:pt x="141998" y="16421"/>
                  </a:lnTo>
                  <a:lnTo>
                    <a:pt x="154470" y="16586"/>
                  </a:lnTo>
                  <a:lnTo>
                    <a:pt x="159842" y="19418"/>
                  </a:lnTo>
                  <a:lnTo>
                    <a:pt x="165506" y="32156"/>
                  </a:lnTo>
                  <a:lnTo>
                    <a:pt x="165506" y="7912"/>
                  </a:lnTo>
                  <a:lnTo>
                    <a:pt x="162509" y="6032"/>
                  </a:lnTo>
                  <a:lnTo>
                    <a:pt x="155625" y="3810"/>
                  </a:lnTo>
                  <a:lnTo>
                    <a:pt x="148082" y="3048"/>
                  </a:lnTo>
                  <a:lnTo>
                    <a:pt x="126771" y="2971"/>
                  </a:lnTo>
                  <a:lnTo>
                    <a:pt x="103949" y="3009"/>
                  </a:lnTo>
                  <a:lnTo>
                    <a:pt x="103949" y="94691"/>
                  </a:lnTo>
                  <a:lnTo>
                    <a:pt x="118745" y="94691"/>
                  </a:lnTo>
                  <a:lnTo>
                    <a:pt x="118745" y="63093"/>
                  </a:lnTo>
                  <a:lnTo>
                    <a:pt x="132346" y="63093"/>
                  </a:lnTo>
                  <a:lnTo>
                    <a:pt x="137947" y="63131"/>
                  </a:lnTo>
                  <a:lnTo>
                    <a:pt x="138480" y="63550"/>
                  </a:lnTo>
                  <a:lnTo>
                    <a:pt x="165887" y="94538"/>
                  </a:lnTo>
                  <a:lnTo>
                    <a:pt x="166446" y="94818"/>
                  </a:lnTo>
                  <a:lnTo>
                    <a:pt x="175488" y="94805"/>
                  </a:lnTo>
                  <a:lnTo>
                    <a:pt x="177177" y="94805"/>
                  </a:lnTo>
                  <a:lnTo>
                    <a:pt x="182600" y="94780"/>
                  </a:lnTo>
                  <a:lnTo>
                    <a:pt x="182880" y="94742"/>
                  </a:lnTo>
                  <a:lnTo>
                    <a:pt x="183476" y="94703"/>
                  </a:lnTo>
                  <a:close/>
                </a:path>
                <a:path w="550544" h="97154">
                  <a:moveTo>
                    <a:pt x="349224" y="94703"/>
                  </a:moveTo>
                  <a:lnTo>
                    <a:pt x="308051" y="3238"/>
                  </a:lnTo>
                  <a:lnTo>
                    <a:pt x="307568" y="2971"/>
                  </a:lnTo>
                  <a:lnTo>
                    <a:pt x="292011" y="2959"/>
                  </a:lnTo>
                  <a:lnTo>
                    <a:pt x="291528" y="3390"/>
                  </a:lnTo>
                  <a:lnTo>
                    <a:pt x="262496" y="67703"/>
                  </a:lnTo>
                  <a:lnTo>
                    <a:pt x="259016" y="72656"/>
                  </a:lnTo>
                  <a:lnTo>
                    <a:pt x="253873" y="76212"/>
                  </a:lnTo>
                  <a:lnTo>
                    <a:pt x="246761" y="80124"/>
                  </a:lnTo>
                  <a:lnTo>
                    <a:pt x="239318" y="82308"/>
                  </a:lnTo>
                  <a:lnTo>
                    <a:pt x="231584" y="82829"/>
                  </a:lnTo>
                  <a:lnTo>
                    <a:pt x="223570" y="81737"/>
                  </a:lnTo>
                  <a:lnTo>
                    <a:pt x="198564" y="50126"/>
                  </a:lnTo>
                  <a:lnTo>
                    <a:pt x="201726" y="33312"/>
                  </a:lnTo>
                  <a:lnTo>
                    <a:pt x="205854" y="26174"/>
                  </a:lnTo>
                  <a:lnTo>
                    <a:pt x="218427" y="17449"/>
                  </a:lnTo>
                  <a:lnTo>
                    <a:pt x="224358" y="15824"/>
                  </a:lnTo>
                  <a:lnTo>
                    <a:pt x="230670" y="15443"/>
                  </a:lnTo>
                  <a:lnTo>
                    <a:pt x="237490" y="15595"/>
                  </a:lnTo>
                  <a:lnTo>
                    <a:pt x="243928" y="16929"/>
                  </a:lnTo>
                  <a:lnTo>
                    <a:pt x="249974" y="19494"/>
                  </a:lnTo>
                  <a:lnTo>
                    <a:pt x="255600" y="23342"/>
                  </a:lnTo>
                  <a:lnTo>
                    <a:pt x="257289" y="24790"/>
                  </a:lnTo>
                  <a:lnTo>
                    <a:pt x="267131" y="15367"/>
                  </a:lnTo>
                  <a:lnTo>
                    <a:pt x="230327" y="1435"/>
                  </a:lnTo>
                  <a:lnTo>
                    <a:pt x="223037" y="2260"/>
                  </a:lnTo>
                  <a:lnTo>
                    <a:pt x="186918" y="33896"/>
                  </a:lnTo>
                  <a:lnTo>
                    <a:pt x="184734" y="44856"/>
                  </a:lnTo>
                  <a:lnTo>
                    <a:pt x="185077" y="56032"/>
                  </a:lnTo>
                  <a:lnTo>
                    <a:pt x="211963" y="92811"/>
                  </a:lnTo>
                  <a:lnTo>
                    <a:pt x="233502" y="96735"/>
                  </a:lnTo>
                  <a:lnTo>
                    <a:pt x="240893" y="96126"/>
                  </a:lnTo>
                  <a:lnTo>
                    <a:pt x="276948" y="70104"/>
                  </a:lnTo>
                  <a:lnTo>
                    <a:pt x="299834" y="18580"/>
                  </a:lnTo>
                  <a:lnTo>
                    <a:pt x="319074" y="62141"/>
                  </a:lnTo>
                  <a:lnTo>
                    <a:pt x="288899" y="62103"/>
                  </a:lnTo>
                  <a:lnTo>
                    <a:pt x="288404" y="62433"/>
                  </a:lnTo>
                  <a:lnTo>
                    <a:pt x="282714" y="75603"/>
                  </a:lnTo>
                  <a:lnTo>
                    <a:pt x="324739" y="75565"/>
                  </a:lnTo>
                  <a:lnTo>
                    <a:pt x="325221" y="75933"/>
                  </a:lnTo>
                  <a:lnTo>
                    <a:pt x="333362" y="94551"/>
                  </a:lnTo>
                  <a:lnTo>
                    <a:pt x="333768" y="94818"/>
                  </a:lnTo>
                  <a:lnTo>
                    <a:pt x="349224" y="94703"/>
                  </a:lnTo>
                  <a:close/>
                </a:path>
                <a:path w="550544" h="97154">
                  <a:moveTo>
                    <a:pt x="435521" y="46228"/>
                  </a:moveTo>
                  <a:lnTo>
                    <a:pt x="421690" y="14643"/>
                  </a:lnTo>
                  <a:lnTo>
                    <a:pt x="421690" y="50368"/>
                  </a:lnTo>
                  <a:lnTo>
                    <a:pt x="420852" y="58534"/>
                  </a:lnTo>
                  <a:lnTo>
                    <a:pt x="387032" y="80797"/>
                  </a:lnTo>
                  <a:lnTo>
                    <a:pt x="382244" y="80606"/>
                  </a:lnTo>
                  <a:lnTo>
                    <a:pt x="379691" y="80505"/>
                  </a:lnTo>
                  <a:lnTo>
                    <a:pt x="372389" y="80606"/>
                  </a:lnTo>
                  <a:lnTo>
                    <a:pt x="369074" y="80606"/>
                  </a:lnTo>
                  <a:lnTo>
                    <a:pt x="369074" y="17170"/>
                  </a:lnTo>
                  <a:lnTo>
                    <a:pt x="369443" y="17030"/>
                  </a:lnTo>
                  <a:lnTo>
                    <a:pt x="369608" y="17030"/>
                  </a:lnTo>
                  <a:lnTo>
                    <a:pt x="377278" y="17081"/>
                  </a:lnTo>
                  <a:lnTo>
                    <a:pt x="379082" y="17030"/>
                  </a:lnTo>
                  <a:lnTo>
                    <a:pt x="416902" y="32169"/>
                  </a:lnTo>
                  <a:lnTo>
                    <a:pt x="421690" y="50368"/>
                  </a:lnTo>
                  <a:lnTo>
                    <a:pt x="421690" y="14643"/>
                  </a:lnTo>
                  <a:lnTo>
                    <a:pt x="383387" y="2971"/>
                  </a:lnTo>
                  <a:lnTo>
                    <a:pt x="374002" y="2959"/>
                  </a:lnTo>
                  <a:lnTo>
                    <a:pt x="354952" y="3009"/>
                  </a:lnTo>
                  <a:lnTo>
                    <a:pt x="354698" y="3098"/>
                  </a:lnTo>
                  <a:lnTo>
                    <a:pt x="354507" y="3124"/>
                  </a:lnTo>
                  <a:lnTo>
                    <a:pt x="354418" y="94792"/>
                  </a:lnTo>
                  <a:lnTo>
                    <a:pt x="381165" y="94805"/>
                  </a:lnTo>
                  <a:lnTo>
                    <a:pt x="392950" y="94716"/>
                  </a:lnTo>
                  <a:lnTo>
                    <a:pt x="424053" y="80797"/>
                  </a:lnTo>
                  <a:lnTo>
                    <a:pt x="425119" y="79806"/>
                  </a:lnTo>
                  <a:lnTo>
                    <a:pt x="430631" y="71208"/>
                  </a:lnTo>
                  <a:lnTo>
                    <a:pt x="433781" y="63068"/>
                  </a:lnTo>
                  <a:lnTo>
                    <a:pt x="435381" y="54724"/>
                  </a:lnTo>
                  <a:lnTo>
                    <a:pt x="435521" y="46228"/>
                  </a:lnTo>
                  <a:close/>
                </a:path>
                <a:path w="550544" h="97154">
                  <a:moveTo>
                    <a:pt x="461416" y="3124"/>
                  </a:moveTo>
                  <a:lnTo>
                    <a:pt x="446900" y="3124"/>
                  </a:lnTo>
                  <a:lnTo>
                    <a:pt x="446900" y="94729"/>
                  </a:lnTo>
                  <a:lnTo>
                    <a:pt x="461416" y="94729"/>
                  </a:lnTo>
                  <a:lnTo>
                    <a:pt x="461416" y="3124"/>
                  </a:lnTo>
                  <a:close/>
                </a:path>
                <a:path w="550544" h="97154">
                  <a:moveTo>
                    <a:pt x="549973" y="65544"/>
                  </a:moveTo>
                  <a:lnTo>
                    <a:pt x="514985" y="40614"/>
                  </a:lnTo>
                  <a:lnTo>
                    <a:pt x="499694" y="37719"/>
                  </a:lnTo>
                  <a:lnTo>
                    <a:pt x="490245" y="32207"/>
                  </a:lnTo>
                  <a:lnTo>
                    <a:pt x="488873" y="25933"/>
                  </a:lnTo>
                  <a:lnTo>
                    <a:pt x="494398" y="17868"/>
                  </a:lnTo>
                  <a:lnTo>
                    <a:pt x="497039" y="16205"/>
                  </a:lnTo>
                  <a:lnTo>
                    <a:pt x="505282" y="13131"/>
                  </a:lnTo>
                  <a:lnTo>
                    <a:pt x="510717" y="12687"/>
                  </a:lnTo>
                  <a:lnTo>
                    <a:pt x="523443" y="14465"/>
                  </a:lnTo>
                  <a:lnTo>
                    <a:pt x="529869" y="17094"/>
                  </a:lnTo>
                  <a:lnTo>
                    <a:pt x="534479" y="23063"/>
                  </a:lnTo>
                  <a:lnTo>
                    <a:pt x="534847" y="23279"/>
                  </a:lnTo>
                  <a:lnTo>
                    <a:pt x="545909" y="15875"/>
                  </a:lnTo>
                  <a:lnTo>
                    <a:pt x="542099" y="10020"/>
                  </a:lnTo>
                  <a:lnTo>
                    <a:pt x="537552" y="6337"/>
                  </a:lnTo>
                  <a:lnTo>
                    <a:pt x="526669" y="1625"/>
                  </a:lnTo>
                  <a:lnTo>
                    <a:pt x="521055" y="711"/>
                  </a:lnTo>
                  <a:lnTo>
                    <a:pt x="507441" y="0"/>
                  </a:lnTo>
                  <a:lnTo>
                    <a:pt x="499706" y="800"/>
                  </a:lnTo>
                  <a:lnTo>
                    <a:pt x="475742" y="32435"/>
                  </a:lnTo>
                  <a:lnTo>
                    <a:pt x="477316" y="38188"/>
                  </a:lnTo>
                  <a:lnTo>
                    <a:pt x="485698" y="46583"/>
                  </a:lnTo>
                  <a:lnTo>
                    <a:pt x="490435" y="48679"/>
                  </a:lnTo>
                  <a:lnTo>
                    <a:pt x="501916" y="52273"/>
                  </a:lnTo>
                  <a:lnTo>
                    <a:pt x="508647" y="53035"/>
                  </a:lnTo>
                  <a:lnTo>
                    <a:pt x="520141" y="54876"/>
                  </a:lnTo>
                  <a:lnTo>
                    <a:pt x="524903" y="55956"/>
                  </a:lnTo>
                  <a:lnTo>
                    <a:pt x="532053" y="60248"/>
                  </a:lnTo>
                  <a:lnTo>
                    <a:pt x="534174" y="62598"/>
                  </a:lnTo>
                  <a:lnTo>
                    <a:pt x="536168" y="71945"/>
                  </a:lnTo>
                  <a:lnTo>
                    <a:pt x="533400" y="77546"/>
                  </a:lnTo>
                  <a:lnTo>
                    <a:pt x="521982" y="83362"/>
                  </a:lnTo>
                  <a:lnTo>
                    <a:pt x="515848" y="84010"/>
                  </a:lnTo>
                  <a:lnTo>
                    <a:pt x="501827" y="83261"/>
                  </a:lnTo>
                  <a:lnTo>
                    <a:pt x="494741" y="80987"/>
                  </a:lnTo>
                  <a:lnTo>
                    <a:pt x="486778" y="73634"/>
                  </a:lnTo>
                  <a:lnTo>
                    <a:pt x="484962" y="71208"/>
                  </a:lnTo>
                  <a:lnTo>
                    <a:pt x="482866" y="68834"/>
                  </a:lnTo>
                  <a:lnTo>
                    <a:pt x="472046" y="76047"/>
                  </a:lnTo>
                  <a:lnTo>
                    <a:pt x="475602" y="82588"/>
                  </a:lnTo>
                  <a:lnTo>
                    <a:pt x="480339" y="87871"/>
                  </a:lnTo>
                  <a:lnTo>
                    <a:pt x="492937" y="94869"/>
                  </a:lnTo>
                  <a:lnTo>
                    <a:pt x="499579" y="96304"/>
                  </a:lnTo>
                  <a:lnTo>
                    <a:pt x="506488" y="96761"/>
                  </a:lnTo>
                  <a:lnTo>
                    <a:pt x="513118" y="96951"/>
                  </a:lnTo>
                  <a:lnTo>
                    <a:pt x="519671" y="96520"/>
                  </a:lnTo>
                  <a:lnTo>
                    <a:pt x="549973" y="71551"/>
                  </a:lnTo>
                  <a:lnTo>
                    <a:pt x="549973" y="65544"/>
                  </a:lnTo>
                  <a:close/>
                </a:path>
              </a:pathLst>
            </a:custGeom>
            <a:solidFill>
              <a:srgbClr val="424242"/>
            </a:solidFill>
          </p:spPr>
          <p:txBody>
            <a:bodyPr wrap="square" lIns="0" tIns="0" rIns="0" bIns="0" rtlCol="0"/>
            <a:lstStyle/>
            <a:p>
              <a:pPr defTabSz="623438"/>
              <a:endParaRPr sz="1227" kern="0" dirty="0">
                <a:solidFill>
                  <a:sysClr val="windowText" lastClr="000000"/>
                </a:solidFill>
              </a:endParaRPr>
            </a:p>
          </p:txBody>
        </p:sp>
        <p:sp>
          <p:nvSpPr>
            <p:cNvPr id="10" name="object 10"/>
            <p:cNvSpPr/>
            <p:nvPr/>
          </p:nvSpPr>
          <p:spPr>
            <a:xfrm>
              <a:off x="14625765" y="9753015"/>
              <a:ext cx="303530" cy="64769"/>
            </a:xfrm>
            <a:custGeom>
              <a:avLst/>
              <a:gdLst/>
              <a:ahLst/>
              <a:cxnLst/>
              <a:rect l="l" t="t" r="r" b="b"/>
              <a:pathLst>
                <a:path w="303530" h="64770">
                  <a:moveTo>
                    <a:pt x="46748" y="15760"/>
                  </a:moveTo>
                  <a:lnTo>
                    <a:pt x="41097" y="3022"/>
                  </a:lnTo>
                  <a:lnTo>
                    <a:pt x="35725" y="203"/>
                  </a:lnTo>
                  <a:lnTo>
                    <a:pt x="22009" y="0"/>
                  </a:lnTo>
                  <a:lnTo>
                    <a:pt x="1041" y="38"/>
                  </a:lnTo>
                  <a:lnTo>
                    <a:pt x="0" y="152"/>
                  </a:lnTo>
                  <a:lnTo>
                    <a:pt x="0" y="33286"/>
                  </a:lnTo>
                  <a:lnTo>
                    <a:pt x="39192" y="31064"/>
                  </a:lnTo>
                  <a:lnTo>
                    <a:pt x="46748" y="15760"/>
                  </a:lnTo>
                  <a:close/>
                </a:path>
                <a:path w="303530" h="64770">
                  <a:moveTo>
                    <a:pt x="302945" y="33972"/>
                  </a:moveTo>
                  <a:lnTo>
                    <a:pt x="273862" y="876"/>
                  </a:lnTo>
                  <a:lnTo>
                    <a:pt x="266204" y="469"/>
                  </a:lnTo>
                  <a:lnTo>
                    <a:pt x="258521" y="685"/>
                  </a:lnTo>
                  <a:lnTo>
                    <a:pt x="250850" y="635"/>
                  </a:lnTo>
                  <a:lnTo>
                    <a:pt x="250317" y="774"/>
                  </a:lnTo>
                  <a:lnTo>
                    <a:pt x="250317" y="64211"/>
                  </a:lnTo>
                  <a:lnTo>
                    <a:pt x="260934" y="64109"/>
                  </a:lnTo>
                  <a:lnTo>
                    <a:pt x="268274" y="64401"/>
                  </a:lnTo>
                  <a:lnTo>
                    <a:pt x="302094" y="42138"/>
                  </a:lnTo>
                  <a:lnTo>
                    <a:pt x="302945" y="33972"/>
                  </a:lnTo>
                  <a:close/>
                </a:path>
              </a:pathLst>
            </a:custGeom>
            <a:solidFill>
              <a:srgbClr val="FFFFFF"/>
            </a:solidFill>
          </p:spPr>
          <p:txBody>
            <a:bodyPr wrap="square" lIns="0" tIns="0" rIns="0" bIns="0" rtlCol="0"/>
            <a:lstStyle/>
            <a:p>
              <a:pPr defTabSz="623438"/>
              <a:endParaRPr sz="1227" kern="0" dirty="0">
                <a:solidFill>
                  <a:sysClr val="windowText" lastClr="000000"/>
                </a:solidFill>
              </a:endParaRPr>
            </a:p>
          </p:txBody>
        </p:sp>
      </p:grpSp>
      <p:pic>
        <p:nvPicPr>
          <p:cNvPr id="11" name="object 11"/>
          <p:cNvPicPr/>
          <p:nvPr/>
        </p:nvPicPr>
        <p:blipFill>
          <a:blip r:embed="rId5" cstate="print"/>
          <a:stretch>
            <a:fillRect/>
          </a:stretch>
        </p:blipFill>
        <p:spPr>
          <a:xfrm>
            <a:off x="8976793" y="6502613"/>
            <a:ext cx="492104" cy="322196"/>
          </a:xfrm>
          <a:prstGeom prst="rect">
            <a:avLst/>
          </a:prstGeom>
        </p:spPr>
      </p:pic>
      <p:sp>
        <p:nvSpPr>
          <p:cNvPr id="12" name="object 12"/>
          <p:cNvSpPr/>
          <p:nvPr/>
        </p:nvSpPr>
        <p:spPr>
          <a:xfrm>
            <a:off x="796637" y="0"/>
            <a:ext cx="10598727" cy="872836"/>
          </a:xfrm>
          <a:custGeom>
            <a:avLst/>
            <a:gdLst/>
            <a:ahLst/>
            <a:cxnLst/>
            <a:rect l="l" t="t" r="r" b="b"/>
            <a:pathLst>
              <a:path w="15544800" h="1280160">
                <a:moveTo>
                  <a:pt x="15544800" y="0"/>
                </a:moveTo>
                <a:lnTo>
                  <a:pt x="0" y="0"/>
                </a:lnTo>
                <a:lnTo>
                  <a:pt x="0" y="1280159"/>
                </a:lnTo>
                <a:lnTo>
                  <a:pt x="15544800" y="1280159"/>
                </a:lnTo>
                <a:lnTo>
                  <a:pt x="15544800" y="0"/>
                </a:lnTo>
                <a:close/>
              </a:path>
            </a:pathLst>
          </a:custGeom>
          <a:solidFill>
            <a:srgbClr val="841619"/>
          </a:solidFill>
        </p:spPr>
        <p:txBody>
          <a:bodyPr wrap="square" lIns="0" tIns="0" rIns="0" bIns="0" rtlCol="0"/>
          <a:lstStyle/>
          <a:p>
            <a:pPr defTabSz="623438"/>
            <a:endParaRPr sz="1227" kern="0" dirty="0">
              <a:solidFill>
                <a:sysClr val="windowText" lastClr="000000"/>
              </a:solidFill>
            </a:endParaRPr>
          </a:p>
        </p:txBody>
      </p:sp>
      <p:sp>
        <p:nvSpPr>
          <p:cNvPr id="1426" name="object 5">
            <a:extLst>
              <a:ext uri="{FF2B5EF4-FFF2-40B4-BE49-F238E27FC236}">
                <a16:creationId xmlns:a16="http://schemas.microsoft.com/office/drawing/2014/main" id="{DC20C389-1708-6F1F-5643-6140473213BA}"/>
              </a:ext>
            </a:extLst>
          </p:cNvPr>
          <p:cNvSpPr txBox="1">
            <a:spLocks noGrp="1"/>
          </p:cNvSpPr>
          <p:nvPr>
            <p:ph type="ftr" sz="quarter" idx="5"/>
          </p:nvPr>
        </p:nvSpPr>
        <p:spPr>
          <a:xfrm>
            <a:off x="1081001" y="6612948"/>
            <a:ext cx="1845772" cy="112834"/>
          </a:xfrm>
          <a:prstGeom prst="rect">
            <a:avLst/>
          </a:prstGeom>
        </p:spPr>
        <p:txBody>
          <a:bodyPr vert="horz" wrap="square" lIns="0" tIns="7793" rIns="0" bIns="0" rtlCol="0">
            <a:spAutoFit/>
          </a:bodyPr>
          <a:lstStyle/>
          <a:p>
            <a:pPr marL="8659" defTabSz="623438">
              <a:spcBef>
                <a:spcPts val="61"/>
              </a:spcBef>
            </a:pPr>
            <a:r>
              <a:rPr sz="682" b="1" kern="0" dirty="0">
                <a:solidFill>
                  <a:prstClr val="white">
                    <a:lumMod val="50000"/>
                  </a:prstClr>
                </a:solidFill>
                <a:latin typeface="Calibri"/>
              </a:rPr>
              <a:t>NORMAN</a:t>
            </a:r>
            <a:r>
              <a:rPr sz="682" b="1" kern="0" spc="-7" dirty="0">
                <a:solidFill>
                  <a:prstClr val="white">
                    <a:lumMod val="50000"/>
                  </a:prstClr>
                </a:solidFill>
                <a:latin typeface="Calibri"/>
              </a:rPr>
              <a:t> </a:t>
            </a:r>
            <a:r>
              <a:rPr sz="682" b="1" kern="0" dirty="0">
                <a:solidFill>
                  <a:prstClr val="white">
                    <a:lumMod val="50000"/>
                  </a:prstClr>
                </a:solidFill>
                <a:latin typeface="Calibri"/>
              </a:rPr>
              <a:t>ENTERTAINMENT</a:t>
            </a:r>
            <a:r>
              <a:rPr sz="682" b="1" kern="0" spc="-7" dirty="0">
                <a:solidFill>
                  <a:prstClr val="white">
                    <a:lumMod val="50000"/>
                  </a:prstClr>
                </a:solidFill>
                <a:latin typeface="Calibri"/>
              </a:rPr>
              <a:t> </a:t>
            </a:r>
            <a:r>
              <a:rPr sz="682" b="1" kern="0" dirty="0">
                <a:solidFill>
                  <a:prstClr val="white">
                    <a:lumMod val="50000"/>
                  </a:prstClr>
                </a:solidFill>
                <a:latin typeface="Calibri"/>
              </a:rPr>
              <a:t>DISTRICT</a:t>
            </a:r>
            <a:r>
              <a:rPr sz="682" b="1" kern="0" spc="-7" dirty="0">
                <a:solidFill>
                  <a:prstClr val="white">
                    <a:lumMod val="50000"/>
                  </a:prstClr>
                </a:solidFill>
                <a:latin typeface="Calibri"/>
              </a:rPr>
              <a:t> </a:t>
            </a:r>
            <a:r>
              <a:rPr sz="682" kern="0" dirty="0">
                <a:solidFill>
                  <a:srgbClr val="231F20"/>
                </a:solidFill>
                <a:latin typeface="Calibri"/>
              </a:rPr>
              <a:t>/</a:t>
            </a:r>
            <a:r>
              <a:rPr sz="682" kern="0" spc="-3" dirty="0">
                <a:solidFill>
                  <a:srgbClr val="231F20"/>
                </a:solidFill>
                <a:latin typeface="Calibri"/>
              </a:rPr>
              <a:t> </a:t>
            </a:r>
            <a:r>
              <a:rPr lang="en-US" sz="682" kern="0" spc="-14" dirty="0">
                <a:solidFill>
                  <a:srgbClr val="231F20"/>
                </a:solidFill>
                <a:latin typeface="Calibri"/>
              </a:rPr>
              <a:t>2024</a:t>
            </a:r>
            <a:endParaRPr sz="682" kern="0" spc="-14" dirty="0">
              <a:solidFill>
                <a:srgbClr val="231F20"/>
              </a:solidFill>
              <a:latin typeface="Calibri"/>
            </a:endParaRPr>
          </a:p>
        </p:txBody>
      </p:sp>
      <p:pic>
        <p:nvPicPr>
          <p:cNvPr id="15" name="Picture 14">
            <a:extLst>
              <a:ext uri="{FF2B5EF4-FFF2-40B4-BE49-F238E27FC236}">
                <a16:creationId xmlns:a16="http://schemas.microsoft.com/office/drawing/2014/main" id="{E5F3CB48-5F58-D7D4-33ED-C9D758B31B12}"/>
              </a:ext>
            </a:extLst>
          </p:cNvPr>
          <p:cNvPicPr>
            <a:picLocks noChangeAspect="1"/>
          </p:cNvPicPr>
          <p:nvPr/>
        </p:nvPicPr>
        <p:blipFill>
          <a:blip r:embed="rId6"/>
          <a:stretch>
            <a:fillRect/>
          </a:stretch>
        </p:blipFill>
        <p:spPr>
          <a:xfrm>
            <a:off x="796637" y="1002611"/>
            <a:ext cx="10523950" cy="5336613"/>
          </a:xfrm>
          <a:prstGeom prst="rect">
            <a:avLst/>
          </a:prstGeom>
        </p:spPr>
      </p:pic>
      <p:sp>
        <p:nvSpPr>
          <p:cNvPr id="18" name="Title 1">
            <a:extLst>
              <a:ext uri="{FF2B5EF4-FFF2-40B4-BE49-F238E27FC236}">
                <a16:creationId xmlns:a16="http://schemas.microsoft.com/office/drawing/2014/main" id="{0DD7174A-8D10-05A5-1037-119C824F1269}"/>
              </a:ext>
            </a:extLst>
          </p:cNvPr>
          <p:cNvSpPr>
            <a:spLocks noGrp="1"/>
          </p:cNvSpPr>
          <p:nvPr>
            <p:ph type="title"/>
          </p:nvPr>
        </p:nvSpPr>
        <p:spPr>
          <a:xfrm>
            <a:off x="1081001" y="363682"/>
            <a:ext cx="7161414" cy="545523"/>
          </a:xfrm>
        </p:spPr>
        <p:txBody>
          <a:bodyPr/>
          <a:lstStyle/>
          <a:p>
            <a:r>
              <a:rPr lang="en-US" dirty="0"/>
              <a:t>Masterplan</a:t>
            </a:r>
          </a:p>
        </p:txBody>
      </p:sp>
      <p:pic>
        <p:nvPicPr>
          <p:cNvPr id="14" name="Picture 13">
            <a:extLst>
              <a:ext uri="{FF2B5EF4-FFF2-40B4-BE49-F238E27FC236}">
                <a16:creationId xmlns:a16="http://schemas.microsoft.com/office/drawing/2014/main" id="{B911472C-8A10-F70C-ACD3-6388102563E0}"/>
              </a:ext>
            </a:extLst>
          </p:cNvPr>
          <p:cNvPicPr>
            <a:picLocks noChangeAspect="1"/>
          </p:cNvPicPr>
          <p:nvPr/>
        </p:nvPicPr>
        <p:blipFill>
          <a:blip r:embed="rId7"/>
          <a:stretch>
            <a:fillRect/>
          </a:stretch>
        </p:blipFill>
        <p:spPr>
          <a:xfrm>
            <a:off x="5126544" y="5039591"/>
            <a:ext cx="501865" cy="467591"/>
          </a:xfrm>
          <a:prstGeom prst="rect">
            <a:avLst/>
          </a:prstGeom>
        </p:spPr>
      </p:pic>
    </p:spTree>
    <p:extLst>
      <p:ext uri="{BB962C8B-B14F-4D97-AF65-F5344CB8AC3E}">
        <p14:creationId xmlns:p14="http://schemas.microsoft.com/office/powerpoint/2010/main" val="833304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3_CoN PPT Template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1471</Words>
  <Application>Microsoft Office PowerPoint</Application>
  <PresentationFormat>Widescreen</PresentationFormat>
  <Paragraphs>250</Paragraphs>
  <Slides>34</Slides>
  <Notes>9</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56" baseType="lpstr">
      <vt:lpstr>Aptos</vt:lpstr>
      <vt:lpstr>Aptos Display</vt:lpstr>
      <vt:lpstr>Aptos SemiBold</vt:lpstr>
      <vt:lpstr>Arial</vt:lpstr>
      <vt:lpstr>Calibri</vt:lpstr>
      <vt:lpstr>Calibri Light</vt:lpstr>
      <vt:lpstr>Courier New</vt:lpstr>
      <vt:lpstr>Europa-Regular</vt:lpstr>
      <vt:lpstr>Futura</vt:lpstr>
      <vt:lpstr>Futura PT Bold</vt:lpstr>
      <vt:lpstr>IBM Plex Sans</vt:lpstr>
      <vt:lpstr>IBM Plex Sans Bold</vt:lpstr>
      <vt:lpstr>Montserrat</vt:lpstr>
      <vt:lpstr>Montserrat Medium</vt:lpstr>
      <vt:lpstr>Palatino Linotype</vt:lpstr>
      <vt:lpstr>Symbol</vt:lpstr>
      <vt:lpstr>Times New Roman</vt:lpstr>
      <vt:lpstr>Wingdings</vt:lpstr>
      <vt:lpstr>3_CoN PPT Template Blue</vt:lpstr>
      <vt:lpstr>Office Theme</vt:lpstr>
      <vt:lpstr>OU Theme</vt:lpstr>
      <vt:lpstr>Acrobat Document</vt:lpstr>
      <vt:lpstr>University North Park Tax Increment Finance District (TIF #2) Citizen’s Oversight Committee</vt:lpstr>
      <vt:lpstr>PowerPoint Presentation</vt:lpstr>
      <vt:lpstr>PowerPoint Presentation</vt:lpstr>
      <vt:lpstr>PowerPoint Presentation</vt:lpstr>
      <vt:lpstr>PowerPoint Presentation</vt:lpstr>
      <vt:lpstr>The Numbers</vt:lpstr>
      <vt:lpstr>Developer</vt:lpstr>
      <vt:lpstr>Masterplan</vt:lpstr>
      <vt:lpstr>Masterplan</vt:lpstr>
      <vt:lpstr>Mixed-Use Entertainment</vt:lpstr>
      <vt:lpstr>Mixed-Use Entertainment</vt:lpstr>
      <vt:lpstr>Mixed-Use Entertainment</vt:lpstr>
      <vt:lpstr>Mixed-Use Entertainment</vt:lpstr>
      <vt:lpstr>Residential</vt:lpstr>
      <vt:lpstr>Mixed-Use Entertainment</vt:lpstr>
      <vt:lpstr>Mixed-Use Entertainment</vt:lpstr>
      <vt:lpstr>Mixed-Use Entertainment</vt:lpstr>
      <vt:lpstr>Public Art Concept</vt:lpstr>
      <vt:lpstr>Storm Water Engineering, L.I.D., B.M.P</vt:lpstr>
      <vt:lpstr>Traffic Engineering</vt:lpstr>
      <vt:lpstr>PUD Development Areas - Uses</vt:lpstr>
      <vt:lpstr>Development Phasing</vt:lpstr>
      <vt:lpstr>Site Plan in Context</vt:lpstr>
      <vt:lpstr>Parking</vt:lpstr>
      <vt:lpstr>Walkability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City of Norman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NORMAN</dc:title>
  <dc:creator>Rick  Hoffstatter</dc:creator>
  <cp:lastModifiedBy>Anthony Francisco</cp:lastModifiedBy>
  <cp:revision>35</cp:revision>
  <dcterms:created xsi:type="dcterms:W3CDTF">2024-06-12T20:41:49Z</dcterms:created>
  <dcterms:modified xsi:type="dcterms:W3CDTF">2024-06-18T15:43:30Z</dcterms:modified>
</cp:coreProperties>
</file>