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7" r:id="rId1"/>
  </p:sldMasterIdLst>
  <p:notesMasterIdLst>
    <p:notesMasterId r:id="rId15"/>
  </p:notesMasterIdLst>
  <p:handoutMasterIdLst>
    <p:handoutMasterId r:id="rId16"/>
  </p:handoutMasterIdLst>
  <p:sldIdLst>
    <p:sldId id="320" r:id="rId2"/>
    <p:sldId id="344" r:id="rId3"/>
    <p:sldId id="334" r:id="rId4"/>
    <p:sldId id="330" r:id="rId5"/>
    <p:sldId id="338" r:id="rId6"/>
    <p:sldId id="339" r:id="rId7"/>
    <p:sldId id="340" r:id="rId8"/>
    <p:sldId id="341" r:id="rId9"/>
    <p:sldId id="342" r:id="rId10"/>
    <p:sldId id="321" r:id="rId11"/>
    <p:sldId id="345" r:id="rId12"/>
    <p:sldId id="343" r:id="rId13"/>
    <p:sldId id="337" r:id="rId14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F5E7"/>
    <a:srgbClr val="F4F7ED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005" autoAdjust="0"/>
    <p:restoredTop sz="94680" autoAdjust="0"/>
  </p:normalViewPr>
  <p:slideViewPr>
    <p:cSldViewPr snapToGrid="0">
      <p:cViewPr>
        <p:scale>
          <a:sx n="106" d="100"/>
          <a:sy n="106" d="100"/>
        </p:scale>
        <p:origin x="570" y="23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1302"/>
    </p:cViewPr>
  </p:sorterViewPr>
  <p:notesViewPr>
    <p:cSldViewPr snapToGrid="0">
      <p:cViewPr varScale="1">
        <p:scale>
          <a:sx n="82" d="100"/>
          <a:sy n="82" d="100"/>
        </p:scale>
        <p:origin x="-1950" y="-102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372" cy="464184"/>
          </a:xfrm>
          <a:prstGeom prst="rect">
            <a:avLst/>
          </a:prstGeom>
        </p:spPr>
        <p:txBody>
          <a:bodyPr vert="horz" lIns="91650" tIns="45825" rIns="91650" bIns="4582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436" y="0"/>
            <a:ext cx="3038372" cy="464184"/>
          </a:xfrm>
          <a:prstGeom prst="rect">
            <a:avLst/>
          </a:prstGeom>
        </p:spPr>
        <p:txBody>
          <a:bodyPr vert="horz" lIns="91650" tIns="45825" rIns="91650" bIns="45825" rtlCol="0"/>
          <a:lstStyle>
            <a:lvl1pPr algn="r">
              <a:defRPr sz="1200"/>
            </a:lvl1pPr>
          </a:lstStyle>
          <a:p>
            <a:fld id="{CEDE203E-D38F-4F28-A050-7B5950380DD8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30627"/>
            <a:ext cx="3038372" cy="464184"/>
          </a:xfrm>
          <a:prstGeom prst="rect">
            <a:avLst/>
          </a:prstGeom>
        </p:spPr>
        <p:txBody>
          <a:bodyPr vert="horz" lIns="91650" tIns="45825" rIns="91650" bIns="4582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436" y="8830627"/>
            <a:ext cx="3038372" cy="464184"/>
          </a:xfrm>
          <a:prstGeom prst="rect">
            <a:avLst/>
          </a:prstGeom>
        </p:spPr>
        <p:txBody>
          <a:bodyPr vert="horz" lIns="91650" tIns="45825" rIns="91650" bIns="45825" rtlCol="0" anchor="b"/>
          <a:lstStyle>
            <a:lvl1pPr algn="r">
              <a:defRPr sz="1200"/>
            </a:lvl1pPr>
          </a:lstStyle>
          <a:p>
            <a:fld id="{9D795451-7F52-412E-A2E2-B2EF84476B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4356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8476" cy="466726"/>
          </a:xfrm>
          <a:prstGeom prst="rect">
            <a:avLst/>
          </a:prstGeom>
        </p:spPr>
        <p:txBody>
          <a:bodyPr vert="horz" lIns="91422" tIns="45710" rIns="91422" bIns="4571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41" y="0"/>
            <a:ext cx="3038476" cy="466726"/>
          </a:xfrm>
          <a:prstGeom prst="rect">
            <a:avLst/>
          </a:prstGeom>
        </p:spPr>
        <p:txBody>
          <a:bodyPr vert="horz" lIns="91422" tIns="45710" rIns="91422" bIns="45710" rtlCol="0"/>
          <a:lstStyle>
            <a:lvl1pPr algn="r">
              <a:defRPr sz="1200"/>
            </a:lvl1pPr>
          </a:lstStyle>
          <a:p>
            <a:fld id="{7BF81D32-EAE8-4564-B411-040620CCF3A0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5963" y="1162050"/>
            <a:ext cx="5578475" cy="31384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2" tIns="45710" rIns="91422" bIns="4571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6" y="4473577"/>
            <a:ext cx="5607049" cy="3660775"/>
          </a:xfrm>
          <a:prstGeom prst="rect">
            <a:avLst/>
          </a:prstGeom>
        </p:spPr>
        <p:txBody>
          <a:bodyPr vert="horz" lIns="91422" tIns="45710" rIns="91422" bIns="4571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29676"/>
            <a:ext cx="3038476" cy="466726"/>
          </a:xfrm>
          <a:prstGeom prst="rect">
            <a:avLst/>
          </a:prstGeom>
        </p:spPr>
        <p:txBody>
          <a:bodyPr vert="horz" lIns="91422" tIns="45710" rIns="91422" bIns="4571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41" y="8829676"/>
            <a:ext cx="3038476" cy="466726"/>
          </a:xfrm>
          <a:prstGeom prst="rect">
            <a:avLst/>
          </a:prstGeom>
        </p:spPr>
        <p:txBody>
          <a:bodyPr vert="horz" lIns="91422" tIns="45710" rIns="91422" bIns="45710" rtlCol="0" anchor="b"/>
          <a:lstStyle>
            <a:lvl1pPr algn="r">
              <a:defRPr sz="1200"/>
            </a:lvl1pPr>
          </a:lstStyle>
          <a:p>
            <a:fld id="{AB91B218-4B49-4FEA-B773-47942AA6D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035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4E791-5BAC-4C94-95F1-20C5BFA15EE6}" type="datetime1">
              <a:rPr lang="en-US" smtClean="0"/>
              <a:t>7/29/2024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9D51-5EBA-4DBB-8D56-79727A378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5574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EAE49-8361-435F-9D57-BADEEF759943}" type="datetime1">
              <a:rPr lang="en-US" smtClean="0"/>
              <a:t>7/29/2024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9D51-5EBA-4DBB-8D56-79727A378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7362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1C758-9A4E-4CC5-B29B-D473C8946BE0}" type="datetime1">
              <a:rPr lang="en-US" smtClean="0"/>
              <a:t>7/29/2024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9D51-5EBA-4DBB-8D56-79727A378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555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87112-44DF-4BDA-B3CF-73A1019E82C2}" type="datetime1">
              <a:rPr lang="en-US" smtClean="0"/>
              <a:t>7/29/2024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9D51-5EBA-4DBB-8D56-79727A378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8238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CDCC1-CD3D-47BD-843E-B1ED1C61867E}" type="datetime1">
              <a:rPr lang="en-US" smtClean="0"/>
              <a:t>7/29/2024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9D51-5EBA-4DBB-8D56-79727A378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991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8FBE2-3007-4779-AFC4-0DEC855EF969}" type="datetime1">
              <a:rPr lang="en-US" smtClean="0"/>
              <a:t>7/29/2024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9D51-5EBA-4DBB-8D56-79727A378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858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3A6D0-C45B-4371-B585-8CC32E5B19AE}" type="datetime1">
              <a:rPr lang="en-US" smtClean="0"/>
              <a:t>7/29/2024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9D51-5EBA-4DBB-8D56-79727A378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943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73C47-6EBF-4993-AE9F-C5CAF26F29FA}" type="datetime1">
              <a:rPr lang="en-US" smtClean="0"/>
              <a:t>7/29/2024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9D51-5EBA-4DBB-8D56-79727A378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624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81126-3D63-44D5-93DC-E51D78B43F13}" type="datetime1">
              <a:rPr lang="en-US" smtClean="0"/>
              <a:t>7/29/2024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9D51-5EBA-4DBB-8D56-79727A378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00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40133-9BD6-4AD5-B086-9BFE22D9A4FE}" type="datetime1">
              <a:rPr lang="en-US" smtClean="0"/>
              <a:t>7/29/2024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9D51-5EBA-4DBB-8D56-79727A378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443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DB38B-FD45-4A69-833C-E7A43B455163}" type="datetime1">
              <a:rPr lang="en-US" smtClean="0"/>
              <a:t>7/29/2024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9D51-5EBA-4DBB-8D56-79727A378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667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744590-1502-4667-AA9B-612D96DFB82D}" type="datetime1">
              <a:rPr lang="en-US" smtClean="0"/>
              <a:t>7/29/2024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F89D51-5EBA-4DBB-8D56-79727A378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149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1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2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3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709396" y="430460"/>
            <a:ext cx="8915399" cy="22627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City of Norman OTA Resolution</a:t>
            </a:r>
            <a:endParaRPr lang="en-US" dirty="0"/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1709397" y="2636626"/>
            <a:ext cx="8915398" cy="13144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 smtClean="0"/>
              <a:t>City Council Study Session  </a:t>
            </a:r>
          </a:p>
          <a:p>
            <a:pPr marL="0" indent="0" algn="ctr">
              <a:buNone/>
            </a:pPr>
            <a:r>
              <a:rPr lang="en-US" sz="2400" b="1" dirty="0" smtClean="0"/>
              <a:t>July </a:t>
            </a:r>
            <a:r>
              <a:rPr lang="en-US" sz="2400" b="1" dirty="0" smtClean="0"/>
              <a:t>30, 2024</a:t>
            </a:r>
          </a:p>
        </p:txBody>
      </p:sp>
      <p:pic>
        <p:nvPicPr>
          <p:cNvPr id="3074" name="Picture 2" descr="New Chandler Service Plaza to open on Turner Turnpik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84" y="2946187"/>
            <a:ext cx="3296926" cy="3715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ere's what you need to know before part of the Kickapoo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2013" y="3970310"/>
            <a:ext cx="4772441" cy="2393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9D51-5EBA-4DBB-8D56-79727A3784A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5334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532087" y="46964"/>
            <a:ext cx="8911687" cy="1280890"/>
          </a:xfrm>
        </p:spPr>
        <p:txBody>
          <a:bodyPr>
            <a:normAutofit/>
          </a:bodyPr>
          <a:lstStyle/>
          <a:p>
            <a:r>
              <a:rPr lang="en-US" dirty="0" smtClean="0"/>
              <a:t>Current Timelines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09551" y="1783120"/>
            <a:ext cx="5208484" cy="4323827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Phase 1 </a:t>
            </a:r>
          </a:p>
          <a:p>
            <a:pPr lvl="1"/>
            <a:r>
              <a:rPr lang="en-US" sz="1866" dirty="0" smtClean="0"/>
              <a:t>Environmental studies underway for </a:t>
            </a:r>
          </a:p>
          <a:p>
            <a:pPr lvl="2"/>
            <a:r>
              <a:rPr lang="en-US" sz="1333" dirty="0" smtClean="0"/>
              <a:t>Water bodies</a:t>
            </a:r>
          </a:p>
          <a:p>
            <a:pPr lvl="2"/>
            <a:r>
              <a:rPr lang="en-US" sz="1333" dirty="0" smtClean="0"/>
              <a:t>Wetlands</a:t>
            </a:r>
          </a:p>
          <a:p>
            <a:pPr lvl="2"/>
            <a:r>
              <a:rPr lang="en-US" sz="1333" dirty="0" smtClean="0"/>
              <a:t>Threatened and endangered species</a:t>
            </a:r>
          </a:p>
          <a:p>
            <a:pPr lvl="2"/>
            <a:r>
              <a:rPr lang="en-US" sz="1333" dirty="0" smtClean="0"/>
              <a:t>Cultural resources (Historic and archaeological)</a:t>
            </a:r>
          </a:p>
          <a:p>
            <a:pPr lvl="1"/>
            <a:r>
              <a:rPr lang="en-US" sz="1866" dirty="0" smtClean="0"/>
              <a:t>Fall 2024 - 60% Plans to be completed </a:t>
            </a:r>
          </a:p>
          <a:p>
            <a:pPr lvl="1"/>
            <a:r>
              <a:rPr lang="en-US" sz="1866" dirty="0" smtClean="0"/>
              <a:t>Mid 2025 - Final plans</a:t>
            </a:r>
          </a:p>
          <a:p>
            <a:pPr lvl="1"/>
            <a:r>
              <a:rPr lang="en-US" sz="1866" dirty="0" smtClean="0"/>
              <a:t>Late 2025 – Begin Construction</a:t>
            </a:r>
          </a:p>
          <a:p>
            <a:pPr lvl="1"/>
            <a:r>
              <a:rPr lang="en-US" sz="1866" dirty="0" smtClean="0"/>
              <a:t>End of 2027 – Mainline open to traffic</a:t>
            </a:r>
          </a:p>
          <a:p>
            <a:pPr lvl="1"/>
            <a:endParaRPr lang="en-US" sz="1866" dirty="0" smtClean="0"/>
          </a:p>
          <a:p>
            <a:pPr lvl="1"/>
            <a:r>
              <a:rPr lang="en-US" sz="1866" dirty="0" smtClean="0"/>
              <a:t>No permits are required from Norman because this is all on State property</a:t>
            </a:r>
          </a:p>
          <a:p>
            <a:pPr marL="609585" lvl="1" indent="0">
              <a:buNone/>
            </a:pPr>
            <a:r>
              <a:rPr lang="en-US" sz="2400" dirty="0" smtClean="0"/>
              <a:t> </a:t>
            </a:r>
            <a:endParaRPr lang="en-US" sz="24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418034" y="1783119"/>
            <a:ext cx="6221337" cy="43238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Future phases </a:t>
            </a:r>
          </a:p>
          <a:p>
            <a:pPr lvl="1"/>
            <a:r>
              <a:rPr lang="en-US" sz="1866" dirty="0" smtClean="0"/>
              <a:t>Environmental studies start once design is underway for </a:t>
            </a:r>
          </a:p>
          <a:p>
            <a:pPr lvl="2"/>
            <a:r>
              <a:rPr lang="en-US" sz="1333" dirty="0" smtClean="0"/>
              <a:t>Water bodies</a:t>
            </a:r>
          </a:p>
          <a:p>
            <a:pPr lvl="2"/>
            <a:r>
              <a:rPr lang="en-US" sz="1333" dirty="0" smtClean="0"/>
              <a:t>Wetlands</a:t>
            </a:r>
          </a:p>
          <a:p>
            <a:pPr lvl="2"/>
            <a:r>
              <a:rPr lang="en-US" sz="1333" dirty="0" smtClean="0"/>
              <a:t>Threatened and endangered species</a:t>
            </a:r>
          </a:p>
          <a:p>
            <a:pPr lvl="2"/>
            <a:r>
              <a:rPr lang="en-US" sz="1333" dirty="0" smtClean="0"/>
              <a:t>Cultural resources (Historic and archaeological)</a:t>
            </a:r>
          </a:p>
          <a:p>
            <a:pPr lvl="1"/>
            <a:r>
              <a:rPr lang="en-US" sz="1866" dirty="0" smtClean="0"/>
              <a:t>Early 2025 - 60% Plans to be completed </a:t>
            </a:r>
          </a:p>
          <a:p>
            <a:pPr lvl="1"/>
            <a:r>
              <a:rPr lang="en-US" sz="1866" dirty="0" smtClean="0"/>
              <a:t>Early 2026 - Final plans</a:t>
            </a:r>
          </a:p>
          <a:p>
            <a:pPr lvl="1"/>
            <a:r>
              <a:rPr lang="en-US" sz="1866" dirty="0" smtClean="0"/>
              <a:t>2025 </a:t>
            </a:r>
            <a:r>
              <a:rPr lang="en-US" sz="1866" dirty="0" smtClean="0"/>
              <a:t>- </a:t>
            </a:r>
            <a:r>
              <a:rPr lang="en-US" sz="1866" dirty="0" smtClean="0"/>
              <a:t>2027 – Begin </a:t>
            </a:r>
            <a:r>
              <a:rPr lang="en-US" sz="1866" dirty="0" smtClean="0"/>
              <a:t>construction</a:t>
            </a:r>
            <a:endParaRPr lang="en-US" sz="1866" dirty="0" smtClean="0"/>
          </a:p>
          <a:p>
            <a:pPr lvl="1"/>
            <a:r>
              <a:rPr lang="en-US" sz="1866" dirty="0" smtClean="0"/>
              <a:t>End of 2030 – Mainline open to traffic to I-40</a:t>
            </a:r>
          </a:p>
          <a:p>
            <a:pPr lvl="1"/>
            <a:endParaRPr lang="en-US" sz="1866" dirty="0" smtClean="0"/>
          </a:p>
          <a:p>
            <a:pPr lvl="1"/>
            <a:r>
              <a:rPr lang="en-US" sz="1866" dirty="0" smtClean="0"/>
              <a:t>Begin SET once alignment is determined</a:t>
            </a:r>
          </a:p>
          <a:p>
            <a:pPr lvl="1"/>
            <a:endParaRPr lang="en-US" sz="1866" dirty="0" smtClean="0"/>
          </a:p>
          <a:p>
            <a:pPr lvl="1"/>
            <a:endParaRPr lang="en-US" sz="2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9D51-5EBA-4DBB-8D56-79727A3784A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9862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532087" y="46964"/>
            <a:ext cx="8911687" cy="1280890"/>
          </a:xfrm>
        </p:spPr>
        <p:txBody>
          <a:bodyPr>
            <a:normAutofit/>
          </a:bodyPr>
          <a:lstStyle/>
          <a:p>
            <a:r>
              <a:rPr lang="en-US" dirty="0" smtClean="0"/>
              <a:t>Norman Resolution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10035" y="1327854"/>
            <a:ext cx="6481807" cy="4323827"/>
          </a:xfrm>
        </p:spPr>
        <p:txBody>
          <a:bodyPr>
            <a:normAutofit fontScale="77500" lnSpcReduction="20000"/>
          </a:bodyPr>
          <a:lstStyle/>
          <a:p>
            <a:r>
              <a:rPr lang="en-US" sz="2400" dirty="0"/>
              <a:t>The OTA has requested a resolution be provided from the City of Norman </a:t>
            </a:r>
            <a:endParaRPr lang="en-US" sz="2400" dirty="0" smtClean="0"/>
          </a:p>
          <a:p>
            <a:r>
              <a:rPr lang="en-US" sz="2400" dirty="0" smtClean="0"/>
              <a:t>Indicates cooperation in process</a:t>
            </a:r>
          </a:p>
          <a:p>
            <a:r>
              <a:rPr lang="en-US" sz="2400" dirty="0" smtClean="0"/>
              <a:t>Includes</a:t>
            </a:r>
          </a:p>
          <a:p>
            <a:pPr lvl="1"/>
            <a:r>
              <a:rPr lang="en-US" sz="2300" dirty="0" smtClean="0"/>
              <a:t>Statement regarding water quality and coordination with COMCD</a:t>
            </a:r>
          </a:p>
          <a:p>
            <a:pPr lvl="1"/>
            <a:r>
              <a:rPr lang="en-US" sz="2300" dirty="0" smtClean="0"/>
              <a:t>Green </a:t>
            </a:r>
            <a:r>
              <a:rPr lang="en-US" sz="2300" dirty="0"/>
              <a:t>infrastructure to protect water quality </a:t>
            </a:r>
            <a:endParaRPr lang="en-US" sz="2300" dirty="0" smtClean="0"/>
          </a:p>
          <a:p>
            <a:pPr lvl="1"/>
            <a:r>
              <a:rPr lang="en-US" sz="2300" dirty="0" smtClean="0"/>
              <a:t>Locations of future interchanges on EWC</a:t>
            </a:r>
          </a:p>
          <a:p>
            <a:pPr lvl="1"/>
            <a:r>
              <a:rPr lang="en-US" sz="2300" dirty="0" smtClean="0"/>
              <a:t>Addition of two-lane, one-way frontage roads from 60</a:t>
            </a:r>
            <a:r>
              <a:rPr lang="en-US" sz="2300" baseline="30000" dirty="0" smtClean="0"/>
              <a:t>th</a:t>
            </a:r>
            <a:r>
              <a:rPr lang="en-US" sz="2300" dirty="0" smtClean="0"/>
              <a:t> Avenue NW to 48</a:t>
            </a:r>
            <a:r>
              <a:rPr lang="en-US" sz="2300" baseline="30000" dirty="0" smtClean="0"/>
              <a:t>th</a:t>
            </a:r>
            <a:r>
              <a:rPr lang="en-US" sz="2300" dirty="0" smtClean="0"/>
              <a:t> Avenue NE</a:t>
            </a:r>
          </a:p>
          <a:p>
            <a:pPr lvl="1"/>
            <a:r>
              <a:rPr lang="en-US" sz="2300" dirty="0" smtClean="0"/>
              <a:t>Requests </a:t>
            </a:r>
            <a:r>
              <a:rPr lang="en-US" sz="2300" dirty="0" smtClean="0"/>
              <a:t>assistance in construction of 36</a:t>
            </a:r>
            <a:r>
              <a:rPr lang="en-US" sz="2300" baseline="30000" dirty="0" smtClean="0"/>
              <a:t>th</a:t>
            </a:r>
            <a:r>
              <a:rPr lang="en-US" sz="2300" dirty="0" smtClean="0"/>
              <a:t> Avenue NW</a:t>
            </a:r>
          </a:p>
          <a:p>
            <a:pPr lvl="1"/>
            <a:r>
              <a:rPr lang="en-US" sz="2300" dirty="0" smtClean="0"/>
              <a:t>10 foot multimodal trail on south side of the turnpike</a:t>
            </a:r>
          </a:p>
          <a:p>
            <a:r>
              <a:rPr lang="en-US" sz="2400" dirty="0" smtClean="0"/>
              <a:t>Affirms Norman’s partnership and cooperation in the development of the turnpikes</a:t>
            </a:r>
          </a:p>
          <a:p>
            <a:r>
              <a:rPr lang="en-US" sz="2400" dirty="0" smtClean="0"/>
              <a:t>Adds language that the future SET will be coordinated between OTA and Norman</a:t>
            </a:r>
            <a:endParaRPr lang="en-US" sz="1866" dirty="0"/>
          </a:p>
          <a:p>
            <a:pPr lvl="1"/>
            <a:endParaRPr lang="en-US" sz="2400" dirty="0"/>
          </a:p>
        </p:txBody>
      </p:sp>
      <p:pic>
        <p:nvPicPr>
          <p:cNvPr id="5122" name="Picture 2" descr="John Kilpatrick Turnpike: A Historical and Economic Legac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940" y="2183658"/>
            <a:ext cx="4514850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134634" y="5230656"/>
            <a:ext cx="2700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Kilpatrick Turnpike at night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068910" y="5827988"/>
            <a:ext cx="7245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Should Council not approve the </a:t>
            </a:r>
            <a:r>
              <a:rPr lang="en-US" sz="2400" dirty="0" smtClean="0"/>
              <a:t>resolution </a:t>
            </a:r>
            <a:r>
              <a:rPr lang="en-US" sz="2400" dirty="0"/>
              <a:t>OTA funding </a:t>
            </a:r>
            <a:r>
              <a:rPr lang="en-US" sz="2400" dirty="0" smtClean="0"/>
              <a:t>for all </a:t>
            </a:r>
            <a:r>
              <a:rPr lang="en-US" sz="2400" dirty="0" smtClean="0"/>
              <a:t>of the items listed above may be jeopardized</a:t>
            </a:r>
            <a:endParaRPr lang="en-US" sz="2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9D51-5EBA-4DBB-8D56-79727A3784A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8707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532087" y="46964"/>
            <a:ext cx="8911687" cy="1280890"/>
          </a:xfrm>
        </p:spPr>
        <p:txBody>
          <a:bodyPr>
            <a:normAutofit/>
          </a:bodyPr>
          <a:lstStyle/>
          <a:p>
            <a:r>
              <a:rPr lang="en-US" dirty="0" smtClean="0"/>
              <a:t>Council Next Steps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729991" y="1800210"/>
            <a:ext cx="5208484" cy="4323827"/>
          </a:xfrm>
        </p:spPr>
        <p:txBody>
          <a:bodyPr>
            <a:normAutofit/>
          </a:bodyPr>
          <a:lstStyle/>
          <a:p>
            <a:pPr marL="419099" indent="-342900"/>
            <a:r>
              <a:rPr lang="en-US" sz="2400" dirty="0" smtClean="0"/>
              <a:t>OTA is requesting the resolution by September 2, 2024, so that items can be incorporated into the plans</a:t>
            </a:r>
          </a:p>
          <a:p>
            <a:pPr marL="419099" indent="-342900"/>
            <a:r>
              <a:rPr lang="en-US" sz="2400" dirty="0" smtClean="0"/>
              <a:t>Staff can </a:t>
            </a:r>
            <a:r>
              <a:rPr lang="en-US" sz="2400" dirty="0" smtClean="0"/>
              <a:t>bring the resolution to Council on August 13, </a:t>
            </a:r>
            <a:r>
              <a:rPr lang="en-US" sz="2400" dirty="0" smtClean="0"/>
              <a:t>2024 for consideration </a:t>
            </a:r>
            <a:endParaRPr lang="en-US" sz="2400" dirty="0"/>
          </a:p>
        </p:txBody>
      </p:sp>
      <p:pic>
        <p:nvPicPr>
          <p:cNvPr id="7170" name="Picture 2" descr="John Kilpatrick Turnpike | CEC®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209" y="1327854"/>
            <a:ext cx="6535782" cy="490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19544" y="5583360"/>
            <a:ext cx="24086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Kilpatrick Turnpike under construction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9D51-5EBA-4DBB-8D56-79727A3784A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5590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501957" y="0"/>
            <a:ext cx="8915399" cy="22627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Council Direction and Questions</a:t>
            </a:r>
            <a:endParaRPr kumimoji="0" lang="en-US" sz="58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47" y="1985211"/>
            <a:ext cx="11035418" cy="4456178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9D51-5EBA-4DBB-8D56-79727A3784A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832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649950" y="0"/>
            <a:ext cx="8911687" cy="1280890"/>
          </a:xfrm>
        </p:spPr>
        <p:txBody>
          <a:bodyPr>
            <a:normAutofit/>
          </a:bodyPr>
          <a:lstStyle/>
          <a:p>
            <a:r>
              <a:rPr lang="en-US" dirty="0" smtClean="0"/>
              <a:t>History of OTA  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110527" y="1130209"/>
            <a:ext cx="8081473" cy="5253499"/>
          </a:xfrm>
        </p:spPr>
        <p:txBody>
          <a:bodyPr>
            <a:noAutofit/>
          </a:bodyPr>
          <a:lstStyle/>
          <a:p>
            <a:r>
              <a:rPr lang="en-US" sz="2000" dirty="0" smtClean="0"/>
              <a:t>December 7, 2021 – OTA announces $5 Billion Access Oklahoma long range plan </a:t>
            </a:r>
          </a:p>
          <a:p>
            <a:pPr lvl="1"/>
            <a:r>
              <a:rPr lang="en-US" sz="1800" dirty="0" smtClean="0"/>
              <a:t>Included alignment of turnpikes across north and east Norman</a:t>
            </a:r>
          </a:p>
          <a:p>
            <a:r>
              <a:rPr lang="en-US" sz="2000" dirty="0" smtClean="0"/>
              <a:t>March 22, 2022 – Norman passes resolution opposing the turnpikes in Norman</a:t>
            </a:r>
          </a:p>
          <a:p>
            <a:r>
              <a:rPr lang="en-US" sz="2000" dirty="0" smtClean="0"/>
              <a:t>June 9, 2022 – OTA resolution to authorize bonds for Access Oklahoma</a:t>
            </a:r>
          </a:p>
          <a:p>
            <a:r>
              <a:rPr lang="en-US" sz="2000" dirty="0" smtClean="0"/>
              <a:t>August 9, 2022 - Council of Bond Oversight (COBO) gives conditional bond approval resolution pending court actions</a:t>
            </a:r>
          </a:p>
          <a:p>
            <a:r>
              <a:rPr lang="en-US" sz="2000" dirty="0" smtClean="0"/>
              <a:t>September 6, 2022 – Norman files brief protesting legislative authorization of south extension</a:t>
            </a:r>
          </a:p>
          <a:p>
            <a:r>
              <a:rPr lang="en-US" sz="2000" dirty="0" smtClean="0"/>
              <a:t>October 10, 2022 </a:t>
            </a:r>
            <a:r>
              <a:rPr lang="en-US" sz="2000" dirty="0"/>
              <a:t>- Oklahoma Supreme </a:t>
            </a:r>
            <a:r>
              <a:rPr lang="en-US" sz="2000" dirty="0" smtClean="0"/>
              <a:t>Court assumed jurisdiction of OTA bond issuance application</a:t>
            </a:r>
          </a:p>
          <a:p>
            <a:r>
              <a:rPr lang="en-US" sz="2000" dirty="0"/>
              <a:t>August 1, 2023 - Oklahoma Supreme Court rules the OTA has statutory authority to build new turnpikes included in Access Oklahoma</a:t>
            </a:r>
          </a:p>
          <a:p>
            <a:endParaRPr lang="en-US" sz="20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60434"/>
            <a:ext cx="4122223" cy="31488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77383" y="5947873"/>
            <a:ext cx="8349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All lawsuits have been concluded and the OTA is moving forward with Access Oklahoma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9D51-5EBA-4DBB-8D56-79727A3784A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5592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443158" y="0"/>
            <a:ext cx="8911687" cy="1280890"/>
          </a:xfrm>
        </p:spPr>
        <p:txBody>
          <a:bodyPr>
            <a:normAutofit/>
          </a:bodyPr>
          <a:lstStyle/>
          <a:p>
            <a:r>
              <a:rPr lang="en-US" dirty="0" smtClean="0"/>
              <a:t>OTA Meeting with Staff</a:t>
            </a:r>
            <a:endParaRPr lang="en-US" dirty="0"/>
          </a:p>
        </p:txBody>
      </p:sp>
      <p:sp>
        <p:nvSpPr>
          <p:cNvPr id="23" name="Content Placeholder 2"/>
          <p:cNvSpPr>
            <a:spLocks noGrp="1"/>
          </p:cNvSpPr>
          <p:nvPr>
            <p:ph idx="1"/>
          </p:nvPr>
        </p:nvSpPr>
        <p:spPr>
          <a:xfrm>
            <a:off x="0" y="1075613"/>
            <a:ext cx="6366617" cy="527685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OTA requested a meeting with staff to discuss the Access Oklahoma in Norman</a:t>
            </a:r>
          </a:p>
          <a:p>
            <a:r>
              <a:rPr lang="en-US" sz="2400" dirty="0" smtClean="0"/>
              <a:t>July 15, 2024 - Darrel Pyle, Shannon Stevenson and Scott Sturtz attended the meeting at OTA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348" y="3110544"/>
            <a:ext cx="8904105" cy="3595539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6177185" y="1075613"/>
            <a:ext cx="6366617" cy="52768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Discussions included;</a:t>
            </a:r>
          </a:p>
          <a:p>
            <a:pPr lvl="1"/>
            <a:r>
              <a:rPr lang="en-US" sz="1866" dirty="0" smtClean="0"/>
              <a:t>Current design for East West Connector  (EWC)</a:t>
            </a:r>
          </a:p>
          <a:p>
            <a:pPr lvl="1"/>
            <a:r>
              <a:rPr lang="en-US" sz="1866" dirty="0" smtClean="0"/>
              <a:t>Norman’s plans for roadways in the corridor</a:t>
            </a:r>
          </a:p>
          <a:p>
            <a:pPr lvl="1"/>
            <a:r>
              <a:rPr lang="en-US" sz="1866" dirty="0" smtClean="0"/>
              <a:t>Norman’s requests to be incorporated into the turnpike design </a:t>
            </a:r>
          </a:p>
          <a:p>
            <a:pPr lvl="1"/>
            <a:r>
              <a:rPr lang="en-US" sz="1866" dirty="0" smtClean="0"/>
              <a:t>Project status and timeline</a:t>
            </a:r>
            <a:endParaRPr lang="en-US" sz="1866" dirty="0"/>
          </a:p>
        </p:txBody>
      </p:sp>
      <p:sp>
        <p:nvSpPr>
          <p:cNvPr id="2" name="TextBox 1"/>
          <p:cNvSpPr txBox="1"/>
          <p:nvPr/>
        </p:nvSpPr>
        <p:spPr>
          <a:xfrm>
            <a:off x="9117453" y="4993105"/>
            <a:ext cx="25267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Yellow is under design</a:t>
            </a:r>
          </a:p>
          <a:p>
            <a:r>
              <a:rPr lang="en-US" dirty="0" smtClean="0"/>
              <a:t>Blue is future design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9D51-5EBA-4DBB-8D56-79727A3784A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1335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857204" y="5369378"/>
            <a:ext cx="343226" cy="1805996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588893" y="0"/>
            <a:ext cx="8911687" cy="1280890"/>
          </a:xfrm>
        </p:spPr>
        <p:txBody>
          <a:bodyPr>
            <a:normAutofit/>
          </a:bodyPr>
          <a:lstStyle/>
          <a:p>
            <a:r>
              <a:rPr lang="en-US" dirty="0" smtClean="0"/>
              <a:t>East-West Connector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3393" y="6190843"/>
            <a:ext cx="4472246" cy="253146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0" y="996907"/>
            <a:ext cx="8733802" cy="1233545"/>
          </a:xfrm>
        </p:spPr>
        <p:txBody>
          <a:bodyPr>
            <a:normAutofit/>
          </a:bodyPr>
          <a:lstStyle/>
          <a:p>
            <a:r>
              <a:rPr lang="en-US" sz="2400" dirty="0" smtClean="0"/>
              <a:t>Current Project </a:t>
            </a:r>
            <a:endParaRPr lang="en-US" sz="2400" dirty="0"/>
          </a:p>
          <a:p>
            <a:pPr lvl="1"/>
            <a:r>
              <a:rPr lang="en-US" sz="2000" dirty="0" smtClean="0"/>
              <a:t>Design under way for 60% plans from I-44 to </a:t>
            </a:r>
            <a:r>
              <a:rPr lang="en-US" sz="2000" smtClean="0"/>
              <a:t>24</a:t>
            </a:r>
            <a:r>
              <a:rPr lang="en-US" sz="2000" baseline="30000" smtClean="0"/>
              <a:t>th</a:t>
            </a:r>
            <a:r>
              <a:rPr lang="en-US" sz="2000" smtClean="0"/>
              <a:t> Avenue </a:t>
            </a:r>
            <a:r>
              <a:rPr lang="en-US" sz="2000" dirty="0" smtClean="0"/>
              <a:t>NW</a:t>
            </a:r>
            <a:endParaRPr lang="en-US" sz="2000" dirty="0"/>
          </a:p>
          <a:p>
            <a:pPr lvl="1"/>
            <a:r>
              <a:rPr lang="en-US" sz="2000" dirty="0" smtClean="0"/>
              <a:t>Drawings generated from </a:t>
            </a:r>
            <a:r>
              <a:rPr lang="en-US" sz="2000" u="sng" dirty="0" smtClean="0"/>
              <a:t>www.Accessoklahoma.com</a:t>
            </a:r>
            <a:r>
              <a:rPr lang="en-US" sz="2000" dirty="0" smtClean="0"/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83" y="2462840"/>
            <a:ext cx="12158117" cy="3981149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5209148" y="2780522"/>
            <a:ext cx="18661" cy="3007123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430416" y="3510976"/>
            <a:ext cx="13356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B0F0"/>
                </a:solidFill>
              </a:rPr>
              <a:t>Norman</a:t>
            </a:r>
            <a:r>
              <a:rPr lang="en-US" dirty="0" smtClean="0">
                <a:solidFill>
                  <a:schemeClr val="accent1"/>
                </a:solidFill>
              </a:rPr>
              <a:t> </a:t>
            </a:r>
            <a:r>
              <a:rPr lang="en-US" dirty="0" smtClean="0">
                <a:solidFill>
                  <a:srgbClr val="00B0F0"/>
                </a:solidFill>
              </a:rPr>
              <a:t>City Limits</a:t>
            </a:r>
            <a:endParaRPr lang="en-US" dirty="0">
              <a:solidFill>
                <a:srgbClr val="00B0F0"/>
              </a:solidFill>
            </a:endParaRPr>
          </a:p>
        </p:txBody>
      </p:sp>
      <p:cxnSp>
        <p:nvCxnSpPr>
          <p:cNvPr id="16" name="Straight Arrow Connector 15"/>
          <p:cNvCxnSpPr>
            <a:stCxn id="14" idx="1"/>
          </p:cNvCxnSpPr>
          <p:nvPr/>
        </p:nvCxnSpPr>
        <p:spPr>
          <a:xfrm flipH="1">
            <a:off x="5227809" y="3834142"/>
            <a:ext cx="202607" cy="25162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133393" y="4616791"/>
            <a:ext cx="22120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B0F0"/>
                </a:solidFill>
              </a:rPr>
              <a:t>7000 foot bridge over the Canadian River and floodplain</a:t>
            </a:r>
            <a:endParaRPr lang="en-US" dirty="0">
              <a:solidFill>
                <a:srgbClr val="00B0F0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4345403" y="4480474"/>
            <a:ext cx="330570" cy="38123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9D51-5EBA-4DBB-8D56-79727A3784A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8458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857204" y="5369378"/>
            <a:ext cx="343226" cy="1805996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462145" y="-190123"/>
            <a:ext cx="8911687" cy="128089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East-West Connector – Phase 1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99175" y="770569"/>
            <a:ext cx="11869093" cy="1800616"/>
          </a:xfrm>
        </p:spPr>
        <p:txBody>
          <a:bodyPr numCol="3">
            <a:normAutofit/>
          </a:bodyPr>
          <a:lstStyle/>
          <a:p>
            <a:r>
              <a:rPr lang="en-US" sz="2000" dirty="0" smtClean="0"/>
              <a:t>First Phase</a:t>
            </a:r>
          </a:p>
          <a:p>
            <a:r>
              <a:rPr lang="en-US" sz="2000" dirty="0" smtClean="0"/>
              <a:t>Access points at </a:t>
            </a:r>
          </a:p>
          <a:p>
            <a:pPr lvl="1"/>
            <a:r>
              <a:rPr lang="en-US" sz="1466" dirty="0" smtClean="0"/>
              <a:t>60</a:t>
            </a:r>
            <a:r>
              <a:rPr lang="en-US" sz="1466" baseline="30000" dirty="0" smtClean="0"/>
              <a:t>th</a:t>
            </a:r>
            <a:r>
              <a:rPr lang="en-US" sz="1466" dirty="0" smtClean="0"/>
              <a:t> Avenue NW</a:t>
            </a:r>
          </a:p>
          <a:p>
            <a:pPr lvl="1"/>
            <a:r>
              <a:rPr lang="en-US" sz="1466" dirty="0" smtClean="0"/>
              <a:t>36</a:t>
            </a:r>
            <a:r>
              <a:rPr lang="en-US" sz="1466" baseline="30000" dirty="0" smtClean="0"/>
              <a:t>th</a:t>
            </a:r>
            <a:r>
              <a:rPr lang="en-US" sz="1466" dirty="0" smtClean="0"/>
              <a:t> Avenue NW </a:t>
            </a:r>
          </a:p>
          <a:p>
            <a:endParaRPr lang="en-US" sz="2000" dirty="0" smtClean="0"/>
          </a:p>
          <a:p>
            <a:r>
              <a:rPr lang="en-US" sz="2000" dirty="0" smtClean="0"/>
              <a:t>Norman is requesting</a:t>
            </a:r>
            <a:endParaRPr lang="en-US" sz="2000" dirty="0" smtClean="0"/>
          </a:p>
          <a:p>
            <a:pPr lvl="1"/>
            <a:r>
              <a:rPr lang="en-US" sz="1600" dirty="0"/>
              <a:t>One-way frontage roads from 60</a:t>
            </a:r>
            <a:r>
              <a:rPr lang="en-US" sz="1600" baseline="30000" dirty="0"/>
              <a:t>th</a:t>
            </a:r>
            <a:r>
              <a:rPr lang="en-US" sz="1600" dirty="0"/>
              <a:t> Avenue NW to end of project (ultimately built out to 48</a:t>
            </a:r>
            <a:r>
              <a:rPr lang="en-US" sz="1600" baseline="30000" dirty="0"/>
              <a:t>th</a:t>
            </a:r>
            <a:r>
              <a:rPr lang="en-US" sz="1600" dirty="0"/>
              <a:t> Avenue NE)</a:t>
            </a:r>
          </a:p>
          <a:p>
            <a:pPr lvl="1"/>
            <a:r>
              <a:rPr lang="en-US" sz="1466" dirty="0" smtClean="0"/>
              <a:t>10 </a:t>
            </a:r>
            <a:r>
              <a:rPr lang="en-US" sz="1466" dirty="0" smtClean="0"/>
              <a:t>foot multimodal trail on south side</a:t>
            </a:r>
          </a:p>
          <a:p>
            <a:pPr lvl="1"/>
            <a:endParaRPr lang="en-US" sz="1466" dirty="0" smtClean="0"/>
          </a:p>
          <a:p>
            <a:pPr lvl="1"/>
            <a:r>
              <a:rPr lang="en-US" sz="1466" dirty="0" smtClean="0"/>
              <a:t>36</a:t>
            </a:r>
            <a:r>
              <a:rPr lang="en-US" sz="1466" baseline="30000" dirty="0" smtClean="0"/>
              <a:t>th</a:t>
            </a:r>
            <a:r>
              <a:rPr lang="en-US" sz="1466" dirty="0" smtClean="0"/>
              <a:t> Avenue </a:t>
            </a:r>
            <a:r>
              <a:rPr lang="en-US" sz="1466" dirty="0" smtClean="0"/>
              <a:t>NW constructed to current Norman design</a:t>
            </a:r>
          </a:p>
          <a:p>
            <a:pPr lvl="1"/>
            <a:r>
              <a:rPr lang="en-US" sz="1466" dirty="0" smtClean="0"/>
              <a:t>Green infrastructure to protect water quality </a:t>
            </a:r>
            <a:endParaRPr lang="en-US" sz="932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690" y="2402497"/>
            <a:ext cx="12202690" cy="4043207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9D51-5EBA-4DBB-8D56-79727A3784A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9875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857204" y="5369378"/>
            <a:ext cx="343226" cy="1805996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462145" y="-190123"/>
            <a:ext cx="8911687" cy="128089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East-West Connector – Phase 1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42116" y="872824"/>
            <a:ext cx="5675872" cy="1691973"/>
          </a:xfrm>
        </p:spPr>
        <p:txBody>
          <a:bodyPr numCol="1">
            <a:normAutofit lnSpcReduction="10000"/>
          </a:bodyPr>
          <a:lstStyle/>
          <a:p>
            <a:r>
              <a:rPr lang="en-US" sz="2000" dirty="0" smtClean="0"/>
              <a:t>5 levels at full build out</a:t>
            </a:r>
          </a:p>
          <a:p>
            <a:r>
              <a:rPr lang="en-US" sz="2000" dirty="0" smtClean="0"/>
              <a:t>Will be completed in phases as traffic volume and construction phases dictate</a:t>
            </a:r>
          </a:p>
          <a:p>
            <a:r>
              <a:rPr lang="en-US" sz="2000" dirty="0" smtClean="0"/>
              <a:t>Bridge east will extend to include train tracks and floodplain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61061" t="-224" r="2733" b="224"/>
          <a:stretch/>
        </p:blipFill>
        <p:spPr>
          <a:xfrm>
            <a:off x="853424" y="2564797"/>
            <a:ext cx="4418092" cy="4043207"/>
          </a:xfrm>
          <a:prstGeom prst="rect">
            <a:avLst/>
          </a:prstGeom>
        </p:spPr>
      </p:pic>
      <p:pic>
        <p:nvPicPr>
          <p:cNvPr id="4100" name="Picture 4" descr="https://www.enr.com/images/2013/12/ENR_TXLA_1216_HB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200" y="872824"/>
            <a:ext cx="5273747" cy="4043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7188451" y="4916031"/>
            <a:ext cx="4825495" cy="1691973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/>
              <a:t>George W. Bush Turnpike – </a:t>
            </a:r>
            <a:r>
              <a:rPr lang="en-US" sz="2000" dirty="0" smtClean="0"/>
              <a:t>Dallas, </a:t>
            </a:r>
            <a:r>
              <a:rPr lang="en-US" sz="2000" dirty="0" smtClean="0"/>
              <a:t>Texas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9D51-5EBA-4DBB-8D56-79727A3784A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1610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857204" y="5369378"/>
            <a:ext cx="343226" cy="1805996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-190123"/>
            <a:ext cx="10601607" cy="128089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East-West Connector – Future Phases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518687" y="3949810"/>
            <a:ext cx="9128250" cy="2434358"/>
          </a:xfrm>
        </p:spPr>
        <p:txBody>
          <a:bodyPr numCol="2">
            <a:normAutofit/>
          </a:bodyPr>
          <a:lstStyle/>
          <a:p>
            <a:r>
              <a:rPr lang="en-US" sz="2000" dirty="0" smtClean="0"/>
              <a:t>Under design</a:t>
            </a:r>
          </a:p>
          <a:p>
            <a:r>
              <a:rPr lang="en-US" sz="2000" dirty="0" smtClean="0"/>
              <a:t>Access points at </a:t>
            </a:r>
          </a:p>
          <a:p>
            <a:pPr lvl="1"/>
            <a:r>
              <a:rPr lang="en-US" sz="1466" dirty="0" smtClean="0"/>
              <a:t>12</a:t>
            </a:r>
            <a:r>
              <a:rPr lang="en-US" sz="1466" baseline="30000" dirty="0" smtClean="0"/>
              <a:t>th</a:t>
            </a:r>
            <a:r>
              <a:rPr lang="en-US" sz="1466" dirty="0" smtClean="0"/>
              <a:t> Avenue NW</a:t>
            </a:r>
          </a:p>
          <a:p>
            <a:pPr lvl="1"/>
            <a:r>
              <a:rPr lang="en-US" sz="1466" dirty="0" smtClean="0"/>
              <a:t>12</a:t>
            </a:r>
            <a:r>
              <a:rPr lang="en-US" sz="1466" baseline="30000" dirty="0" smtClean="0"/>
              <a:t>th</a:t>
            </a:r>
            <a:r>
              <a:rPr lang="en-US" sz="1466" dirty="0" smtClean="0"/>
              <a:t> Avenue NE </a:t>
            </a:r>
          </a:p>
          <a:p>
            <a:pPr lvl="1"/>
            <a:r>
              <a:rPr lang="en-US" sz="1466" dirty="0" smtClean="0"/>
              <a:t>48</a:t>
            </a:r>
            <a:r>
              <a:rPr lang="en-US" sz="1466" baseline="30000" dirty="0" smtClean="0"/>
              <a:t>th</a:t>
            </a:r>
            <a:r>
              <a:rPr lang="en-US" sz="1466" dirty="0" smtClean="0"/>
              <a:t> Avenue NE</a:t>
            </a:r>
          </a:p>
          <a:p>
            <a:pPr marL="609585" lvl="1" indent="0">
              <a:buNone/>
            </a:pPr>
            <a:endParaRPr lang="en-US" sz="1466" dirty="0" smtClean="0"/>
          </a:p>
          <a:p>
            <a:pPr marL="609585" lvl="1" indent="0">
              <a:buNone/>
            </a:pPr>
            <a:endParaRPr lang="en-US" sz="1466" dirty="0"/>
          </a:p>
          <a:p>
            <a:pPr marL="609585" lvl="1" indent="0">
              <a:buNone/>
            </a:pPr>
            <a:endParaRPr lang="en-US" sz="1466" dirty="0" smtClean="0"/>
          </a:p>
          <a:p>
            <a:r>
              <a:rPr lang="en-US" sz="2000" dirty="0" smtClean="0"/>
              <a:t>Norman is requesting</a:t>
            </a:r>
            <a:endParaRPr lang="en-US" sz="2000" dirty="0" smtClean="0"/>
          </a:p>
          <a:p>
            <a:pPr lvl="1"/>
            <a:r>
              <a:rPr lang="en-US" sz="1600" dirty="0"/>
              <a:t>One-way frontage roads from 24</a:t>
            </a:r>
            <a:r>
              <a:rPr lang="en-US" sz="1600" baseline="30000" dirty="0"/>
              <a:t>th</a:t>
            </a:r>
            <a:r>
              <a:rPr lang="en-US" sz="1600" dirty="0"/>
              <a:t> Avenue NW to end of project (ultimately built out to 48</a:t>
            </a:r>
            <a:r>
              <a:rPr lang="en-US" sz="1600" baseline="30000" dirty="0"/>
              <a:t>th</a:t>
            </a:r>
            <a:r>
              <a:rPr lang="en-US" sz="1600" dirty="0"/>
              <a:t> Avenue NE)</a:t>
            </a:r>
          </a:p>
          <a:p>
            <a:pPr lvl="1"/>
            <a:r>
              <a:rPr lang="en-US" sz="1466" dirty="0" smtClean="0"/>
              <a:t>10 </a:t>
            </a:r>
            <a:r>
              <a:rPr lang="en-US" sz="1466" dirty="0" smtClean="0"/>
              <a:t>foot multimodal trail on south side</a:t>
            </a:r>
          </a:p>
          <a:p>
            <a:pPr lvl="1"/>
            <a:r>
              <a:rPr lang="en-US" sz="1466" dirty="0"/>
              <a:t>Green infrastructure to protect water quality </a:t>
            </a:r>
            <a:endParaRPr lang="en-US" sz="932" dirty="0"/>
          </a:p>
          <a:p>
            <a:pPr lvl="1"/>
            <a:endParaRPr lang="en-US" sz="1466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96293"/>
            <a:ext cx="12165624" cy="287692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9D51-5EBA-4DBB-8D56-79727A3784A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8256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857204" y="5369378"/>
            <a:ext cx="343226" cy="1805996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-190123"/>
            <a:ext cx="10601607" cy="128089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East-West Connector – Future Phases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7936493" y="2594915"/>
            <a:ext cx="4142548" cy="3761436"/>
          </a:xfrm>
        </p:spPr>
        <p:txBody>
          <a:bodyPr numCol="1">
            <a:normAutofit/>
          </a:bodyPr>
          <a:lstStyle/>
          <a:p>
            <a:r>
              <a:rPr lang="en-US" sz="2000" dirty="0" smtClean="0"/>
              <a:t>Under design</a:t>
            </a:r>
          </a:p>
          <a:p>
            <a:r>
              <a:rPr lang="en-US" sz="2000" dirty="0" smtClean="0"/>
              <a:t>Access points at </a:t>
            </a:r>
            <a:endParaRPr lang="en-US" sz="1466" dirty="0" smtClean="0"/>
          </a:p>
          <a:p>
            <a:pPr lvl="1"/>
            <a:r>
              <a:rPr lang="en-US" sz="1466" dirty="0" smtClean="0"/>
              <a:t>120</a:t>
            </a:r>
            <a:r>
              <a:rPr lang="en-US" sz="1466" baseline="30000" dirty="0" smtClean="0"/>
              <a:t>th</a:t>
            </a:r>
            <a:r>
              <a:rPr lang="en-US" sz="1466" dirty="0" smtClean="0"/>
              <a:t> Avenue NE</a:t>
            </a:r>
          </a:p>
          <a:p>
            <a:pPr lvl="1"/>
            <a:r>
              <a:rPr lang="en-US" sz="1466" dirty="0" smtClean="0"/>
              <a:t>156</a:t>
            </a:r>
            <a:r>
              <a:rPr lang="en-US" sz="1466" baseline="30000" dirty="0" smtClean="0"/>
              <a:t>th</a:t>
            </a:r>
            <a:r>
              <a:rPr lang="en-US" sz="1466" dirty="0" smtClean="0"/>
              <a:t> Avenue NE</a:t>
            </a:r>
          </a:p>
          <a:p>
            <a:r>
              <a:rPr lang="en-US" sz="2000" dirty="0" smtClean="0"/>
              <a:t>No frontage </a:t>
            </a:r>
            <a:r>
              <a:rPr lang="en-US" sz="2000" dirty="0" smtClean="0"/>
              <a:t>roads</a:t>
            </a:r>
          </a:p>
          <a:p>
            <a:r>
              <a:rPr lang="en-US" sz="2000" dirty="0"/>
              <a:t>Norman is requesting</a:t>
            </a:r>
          </a:p>
          <a:p>
            <a:pPr lvl="1"/>
            <a:r>
              <a:rPr lang="en-US" sz="1466" dirty="0" smtClean="0"/>
              <a:t>Green </a:t>
            </a:r>
            <a:r>
              <a:rPr lang="en-US" sz="1466" dirty="0"/>
              <a:t>infrastructure to protect water quality </a:t>
            </a:r>
            <a:endParaRPr lang="en-US" sz="932" dirty="0"/>
          </a:p>
          <a:p>
            <a:endParaRPr lang="en-US" sz="2000" dirty="0" smtClean="0"/>
          </a:p>
          <a:p>
            <a:endParaRPr lang="en-US" sz="20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93" y="727671"/>
            <a:ext cx="7671973" cy="5989999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3395050" y="2888055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395050" y="4001632"/>
            <a:ext cx="36213" cy="2716038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92365" y="4001632"/>
            <a:ext cx="13356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B0F0"/>
                </a:solidFill>
              </a:rPr>
              <a:t>Norman</a:t>
            </a:r>
            <a:r>
              <a:rPr lang="en-US" dirty="0" smtClean="0">
                <a:solidFill>
                  <a:schemeClr val="accent1"/>
                </a:solidFill>
              </a:rPr>
              <a:t> </a:t>
            </a:r>
            <a:r>
              <a:rPr lang="en-US" dirty="0" smtClean="0">
                <a:solidFill>
                  <a:srgbClr val="00B0F0"/>
                </a:solidFill>
              </a:rPr>
              <a:t>City Limits</a:t>
            </a:r>
            <a:endParaRPr lang="en-US" dirty="0">
              <a:solidFill>
                <a:srgbClr val="00B0F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2335794" y="4001632"/>
            <a:ext cx="16599" cy="2217711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335794" y="4001632"/>
            <a:ext cx="1068309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7193" y="6219343"/>
            <a:ext cx="2285200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1838739" y="4333461"/>
            <a:ext cx="497055" cy="48701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9D51-5EBA-4DBB-8D56-79727A3784A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5514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93" y="1995498"/>
            <a:ext cx="12024169" cy="4356168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-190123"/>
            <a:ext cx="10601607" cy="128089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East-West Connector – Future Phases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18744" y="868078"/>
            <a:ext cx="11530163" cy="5505561"/>
          </a:xfrm>
        </p:spPr>
        <p:txBody>
          <a:bodyPr numCol="1">
            <a:normAutofit/>
          </a:bodyPr>
          <a:lstStyle/>
          <a:p>
            <a:r>
              <a:rPr lang="en-US" sz="2000" dirty="0" smtClean="0"/>
              <a:t>Design to resume once alignment for South Extension Turnpike (SET) is determined</a:t>
            </a:r>
          </a:p>
          <a:p>
            <a:pPr marL="0" indent="0">
              <a:buNone/>
            </a:pPr>
            <a:endParaRPr lang="en-US" sz="2000" dirty="0" smtClean="0"/>
          </a:p>
        </p:txBody>
      </p:sp>
      <p:cxnSp>
        <p:nvCxnSpPr>
          <p:cNvPr id="5" name="Straight Connector 4"/>
          <p:cNvCxnSpPr/>
          <p:nvPr/>
        </p:nvCxnSpPr>
        <p:spPr>
          <a:xfrm>
            <a:off x="3395050" y="2888055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882955" y="4349907"/>
            <a:ext cx="13356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Norman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City Limits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4041266" y="4835085"/>
            <a:ext cx="497055" cy="48701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8776252" y="2663687"/>
            <a:ext cx="3315110" cy="9939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8766313" y="2673626"/>
            <a:ext cx="9939" cy="1517132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 flipV="1">
            <a:off x="5797176" y="4147671"/>
            <a:ext cx="2979077" cy="6886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797176" y="4154557"/>
            <a:ext cx="0" cy="1189518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 flipV="1">
            <a:off x="67193" y="5344075"/>
            <a:ext cx="5729983" cy="3077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9D51-5EBA-4DBB-8D56-79727A3784A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5868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N PPT Template Red and Blu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 PPT Template Red and Blue" id="{B3450AEE-C43B-4901-92EA-921D7E409D9B}" vid="{A26CD291-E02E-463E-9CE2-9240CB3FA0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15335</TotalTime>
  <Words>769</Words>
  <Application>Microsoft Office PowerPoint</Application>
  <PresentationFormat>Widescreen</PresentationFormat>
  <Paragraphs>129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Calibri</vt:lpstr>
      <vt:lpstr>CoN PPT Template Red and Blue</vt:lpstr>
      <vt:lpstr>PowerPoint Presentation</vt:lpstr>
      <vt:lpstr>History of OTA  </vt:lpstr>
      <vt:lpstr>OTA Meeting with Staff</vt:lpstr>
      <vt:lpstr>East-West Connector</vt:lpstr>
      <vt:lpstr>East-West Connector – Phase 1</vt:lpstr>
      <vt:lpstr>East-West Connector – Phase 1</vt:lpstr>
      <vt:lpstr>East-West Connector – Future Phases</vt:lpstr>
      <vt:lpstr>East-West Connector – Future Phases</vt:lpstr>
      <vt:lpstr>East-West Connector – Future Phases</vt:lpstr>
      <vt:lpstr>Current Timelines</vt:lpstr>
      <vt:lpstr>Norman Resolution</vt:lpstr>
      <vt:lpstr>Council Next Steps</vt:lpstr>
      <vt:lpstr>PowerPoint Presentation</vt:lpstr>
    </vt:vector>
  </TitlesOfParts>
  <Company>Freese and Nichols,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Conversion of One-Way Couplet Streets to Two-Way</dc:title>
  <dc:creator>Kevin St. Jacques</dc:creator>
  <cp:lastModifiedBy>Scott Sturtz</cp:lastModifiedBy>
  <cp:revision>265</cp:revision>
  <cp:lastPrinted>2024-07-29T20:02:48Z</cp:lastPrinted>
  <dcterms:created xsi:type="dcterms:W3CDTF">2015-02-28T19:12:20Z</dcterms:created>
  <dcterms:modified xsi:type="dcterms:W3CDTF">2024-07-30T21:47:29Z</dcterms:modified>
</cp:coreProperties>
</file>