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6"/>
  </p:notesMasterIdLst>
  <p:handoutMasterIdLst>
    <p:handoutMasterId r:id="rId17"/>
  </p:handoutMasterIdLst>
  <p:sldIdLst>
    <p:sldId id="256" r:id="rId4"/>
    <p:sldId id="394" r:id="rId5"/>
    <p:sldId id="369" r:id="rId6"/>
    <p:sldId id="396" r:id="rId7"/>
    <p:sldId id="367" r:id="rId8"/>
    <p:sldId id="398" r:id="rId9"/>
    <p:sldId id="376" r:id="rId10"/>
    <p:sldId id="392" r:id="rId11"/>
    <p:sldId id="393" r:id="rId12"/>
    <p:sldId id="397" r:id="rId13"/>
    <p:sldId id="399" r:id="rId14"/>
    <p:sldId id="361" r:id="rId15"/>
  </p:sldIdLst>
  <p:sldSz cx="9144000" cy="5143500" type="screen16x9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ricia Hatley" initials="TH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600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91" autoAdjust="0"/>
    <p:restoredTop sz="94165" autoAdjust="0"/>
  </p:normalViewPr>
  <p:slideViewPr>
    <p:cSldViewPr>
      <p:cViewPr varScale="1">
        <p:scale>
          <a:sx n="112" d="100"/>
          <a:sy n="112" d="100"/>
        </p:scale>
        <p:origin x="666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460B9A-13E0-4C04-853C-CFD72DCAD39A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0514E9-DC2B-42DA-BE06-72F39735E7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2524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r">
              <a:defRPr sz="1200"/>
            </a:lvl1pPr>
          </a:lstStyle>
          <a:p>
            <a:fld id="{04B222FB-CE31-4C6C-B036-2722A8BBAFC1}" type="datetimeFigureOut">
              <a:rPr lang="en-US" smtClean="0"/>
              <a:t>8/1/2024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207125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17" tIns="46659" rIns="93317" bIns="4665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17" tIns="46659" rIns="93317" bIns="4665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r">
              <a:defRPr sz="1200"/>
            </a:lvl1pPr>
          </a:lstStyle>
          <a:p>
            <a:fld id="{3C6E2BB5-0FDE-478C-B708-4B4D2714C0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67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62140-E3F8-4B42-93ED-6389D5A3382F}" type="datetimeFigureOut">
              <a:rPr lang="en-US" smtClean="0"/>
              <a:t>8/1/2024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9D51-5EBA-4DBB-8D56-79727A3784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422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62140-E3F8-4B42-93ED-6389D5A3382F}" type="datetimeFigureOut">
              <a:rPr lang="en-US" smtClean="0"/>
              <a:t>8/1/2024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9D51-5EBA-4DBB-8D56-79727A3784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6508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2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2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62140-E3F8-4B42-93ED-6389D5A3382F}" type="datetimeFigureOut">
              <a:rPr lang="en-US" smtClean="0"/>
              <a:t>8/1/2024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9D51-5EBA-4DBB-8D56-79727A3784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6284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62140-E3F8-4B42-93ED-6389D5A3382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9D51-5EBA-4DBB-8D56-79727A3784A2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3546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62140-E3F8-4B42-93ED-6389D5A3382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9D51-5EBA-4DBB-8D56-79727A3784A2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0390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62140-E3F8-4B42-93ED-6389D5A3382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9D51-5EBA-4DBB-8D56-79727A3784A2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0108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62140-E3F8-4B42-93ED-6389D5A3382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9D51-5EBA-4DBB-8D56-79727A3784A2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2082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62140-E3F8-4B42-93ED-6389D5A3382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9D51-5EBA-4DBB-8D56-79727A3784A2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5895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62140-E3F8-4B42-93ED-6389D5A3382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9D51-5EBA-4DBB-8D56-79727A3784A2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9923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62140-E3F8-4B42-93ED-6389D5A3382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9D51-5EBA-4DBB-8D56-79727A3784A2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8701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62140-E3F8-4B42-93ED-6389D5A3382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9D51-5EBA-4DBB-8D56-79727A3784A2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471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62140-E3F8-4B42-93ED-6389D5A3382F}" type="datetimeFigureOut">
              <a:rPr lang="en-US" smtClean="0"/>
              <a:t>8/1/2024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9D51-5EBA-4DBB-8D56-79727A3784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4058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62140-E3F8-4B42-93ED-6389D5A3382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9D51-5EBA-4DBB-8D56-79727A3784A2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7620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62140-E3F8-4B42-93ED-6389D5A3382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9D51-5EBA-4DBB-8D56-79727A3784A2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7519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2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2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62140-E3F8-4B42-93ED-6389D5A3382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9D51-5EBA-4DBB-8D56-79727A3784A2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1175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62140-E3F8-4B42-93ED-6389D5A3382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9D51-5EBA-4DBB-8D56-79727A3784A2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9771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62140-E3F8-4B42-93ED-6389D5A3382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9D51-5EBA-4DBB-8D56-79727A3784A2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9119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62140-E3F8-4B42-93ED-6389D5A3382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9D51-5EBA-4DBB-8D56-79727A3784A2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4846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62140-E3F8-4B42-93ED-6389D5A3382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9D51-5EBA-4DBB-8D56-79727A3784A2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1004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62140-E3F8-4B42-93ED-6389D5A3382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9D51-5EBA-4DBB-8D56-79727A3784A2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4553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62140-E3F8-4B42-93ED-6389D5A3382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9D51-5EBA-4DBB-8D56-79727A3784A2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7965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62140-E3F8-4B42-93ED-6389D5A3382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9D51-5EBA-4DBB-8D56-79727A3784A2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896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62140-E3F8-4B42-93ED-6389D5A3382F}" type="datetimeFigureOut">
              <a:rPr lang="en-US" smtClean="0"/>
              <a:t>8/1/2024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9D51-5EBA-4DBB-8D56-79727A3784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21216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62140-E3F8-4B42-93ED-6389D5A3382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9D51-5EBA-4DBB-8D56-79727A3784A2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247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62140-E3F8-4B42-93ED-6389D5A3382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9D51-5EBA-4DBB-8D56-79727A3784A2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6525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62140-E3F8-4B42-93ED-6389D5A3382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9D51-5EBA-4DBB-8D56-79727A3784A2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3936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3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3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62140-E3F8-4B42-93ED-6389D5A3382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9D51-5EBA-4DBB-8D56-79727A3784A2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167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62140-E3F8-4B42-93ED-6389D5A3382F}" type="datetimeFigureOut">
              <a:rPr lang="en-US" smtClean="0"/>
              <a:t>8/1/2024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9D51-5EBA-4DBB-8D56-79727A3784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769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62140-E3F8-4B42-93ED-6389D5A3382F}" type="datetimeFigureOut">
              <a:rPr lang="en-US" smtClean="0"/>
              <a:t>8/1/2024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9D51-5EBA-4DBB-8D56-79727A3784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174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62140-E3F8-4B42-93ED-6389D5A3382F}" type="datetimeFigureOut">
              <a:rPr lang="en-US" smtClean="0"/>
              <a:t>8/1/2024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9D51-5EBA-4DBB-8D56-79727A3784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7288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62140-E3F8-4B42-93ED-6389D5A3382F}" type="datetimeFigureOut">
              <a:rPr lang="en-US" smtClean="0"/>
              <a:t>8/1/2024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9D51-5EBA-4DBB-8D56-79727A3784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806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62140-E3F8-4B42-93ED-6389D5A3382F}" type="datetimeFigureOut">
              <a:rPr lang="en-US" smtClean="0"/>
              <a:t>8/1/2024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9D51-5EBA-4DBB-8D56-79727A3784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054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62140-E3F8-4B42-93ED-6389D5A3382F}" type="datetimeFigureOut">
              <a:rPr lang="en-US" smtClean="0"/>
              <a:t>8/1/2024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9D51-5EBA-4DBB-8D56-79727A3784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629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E62140-E3F8-4B42-93ED-6389D5A3382F}" type="datetimeFigureOut">
              <a:rPr lang="en-US" smtClean="0"/>
              <a:t>8/1/2024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F89D51-5EBA-4DBB-8D56-79727A3784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955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E62140-E3F8-4B42-93ED-6389D5A3382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F89D51-5EBA-4DBB-8D56-79727A3784A2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627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E62140-E3F8-4B42-93ED-6389D5A3382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F89D51-5EBA-4DBB-8D56-79727A3784A2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019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37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2" indent="-342892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defTabSz="914378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jpeg"/><Relationship Id="rId5" Type="http://schemas.openxmlformats.org/officeDocument/2006/relationships/hyperlink" Target="https://www.google.com/url?sa=i&amp;rct=j&amp;q=&amp;esrc=s&amp;source=images&amp;cd=&amp;ved=2ahUKEwiagcrj3YveAhWEyIMKHWsSAvUQjRx6BAgBEAU&amp;url=https://www.kisspng.com/png-traffic-light-clip-art-traffic-light-642874/&amp;psig=AOvVaw19kCADuwL6OhRDTD8-3qkT&amp;ust=15398057775248" TargetMode="Externa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openxmlformats.org/officeDocument/2006/relationships/image" Target="../media/image10.jpeg"/><Relationship Id="rId4" Type="http://schemas.openxmlformats.org/officeDocument/2006/relationships/hyperlink" Target="https://www.google.com/url?sa=i&amp;rct=j&amp;q=&amp;esrc=s&amp;source=images&amp;cd=&amp;ved=2ahUKEwiagcrj3YveAhWEyIMKHWsSAvUQjRx6BAgBEAU&amp;url=https://www.kisspng.com/png-traffic-light-clip-art-traffic-light-642874/&amp;psig=AOvVaw19kCADuwL6OhRDTD8-3qkT&amp;ust=15398057775248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66750"/>
            <a:ext cx="7772400" cy="1331121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Gray Street Two-Way Project Update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2190750"/>
            <a:ext cx="8991600" cy="1524000"/>
          </a:xfrm>
        </p:spPr>
        <p:txBody>
          <a:bodyPr>
            <a:normAutofit/>
          </a:bodyPr>
          <a:lstStyle/>
          <a:p>
            <a:r>
              <a:rPr lang="en-US" b="1" dirty="0" smtClean="0"/>
              <a:t>August 1, 2024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728903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0"/>
            <a:ext cx="8839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Gray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Street Two-Way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Conversion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3400" y="692497"/>
            <a:ext cx="5181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400" b="1" dirty="0" smtClean="0">
                <a:solidFill>
                  <a:prstClr val="black"/>
                </a:solidFill>
                <a:latin typeface="Calibri"/>
              </a:rPr>
              <a:t>Community Coordination</a:t>
            </a:r>
            <a:endParaRPr kumimoji="0" lang="en-US" sz="1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sz="1400" dirty="0" smtClean="0">
                <a:solidFill>
                  <a:prstClr val="black"/>
                </a:solidFill>
              </a:rPr>
              <a:t>Project plans </a:t>
            </a:r>
            <a:r>
              <a:rPr lang="en-US" sz="1400" dirty="0">
                <a:solidFill>
                  <a:prstClr val="black"/>
                </a:solidFill>
              </a:rPr>
              <a:t>near the </a:t>
            </a:r>
            <a:r>
              <a:rPr lang="en-US" sz="1400" dirty="0" smtClean="0">
                <a:solidFill>
                  <a:prstClr val="black"/>
                </a:solidFill>
              </a:rPr>
              <a:t>Standard have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been coordinated with owner (Cameron Brewer)</a:t>
            </a:r>
            <a:endParaRPr kumimoji="0" lang="en-US" sz="1400" b="0" i="0" u="none" strike="noStrike" kern="1200" cap="none" spc="0" normalizeH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dirty="0" smtClean="0">
                <a:solidFill>
                  <a:prstClr val="black"/>
                </a:solidFill>
                <a:latin typeface="Calibri"/>
              </a:rPr>
              <a:t>Project plans shared with multiple property owners (Adair, Worster, etc.)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dirty="0" smtClean="0">
                <a:solidFill>
                  <a:prstClr val="black"/>
                </a:solidFill>
                <a:latin typeface="Calibri"/>
              </a:rPr>
              <a:t>Notifications sent to</a:t>
            </a:r>
            <a:r>
              <a:rPr lang="en-US" sz="1400" dirty="0" smtClean="0">
                <a:latin typeface="Calibri"/>
              </a:rPr>
              <a:t> 33 </a:t>
            </a:r>
            <a:r>
              <a:rPr lang="en-US" sz="1400" dirty="0" smtClean="0">
                <a:solidFill>
                  <a:prstClr val="black"/>
                </a:solidFill>
                <a:latin typeface="Calibri"/>
              </a:rPr>
              <a:t>property owners  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1400" dirty="0" smtClean="0">
                <a:solidFill>
                  <a:prstClr val="black"/>
                </a:solidFill>
                <a:latin typeface="Calibri"/>
              </a:rPr>
              <a:t>Met with several to discuss scope of project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dirty="0" smtClean="0">
                <a:solidFill>
                  <a:prstClr val="black"/>
                </a:solidFill>
                <a:latin typeface="Calibri"/>
              </a:rPr>
              <a:t>Staff presentations to Norman Downtowners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dirty="0" smtClean="0">
                <a:solidFill>
                  <a:prstClr val="black"/>
                </a:solidFill>
                <a:latin typeface="Calibri"/>
              </a:rPr>
              <a:t>Information posted on “Normanstreets.com”</a:t>
            </a:r>
            <a:endParaRPr lang="en-US" sz="1400" dirty="0">
              <a:solidFill>
                <a:prstClr val="black"/>
              </a:solidFill>
              <a:latin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400" dirty="0" smtClean="0">
                <a:solidFill>
                  <a:prstClr val="black"/>
                </a:solidFill>
                <a:latin typeface="Calibri"/>
              </a:rPr>
              <a:t>No negative comments received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26" name="Picture 2" descr="https://utility.arcgisonline.com/arcgis/rest/directories/arcgisoutput/Utilities/PrintingTools_GPServer/x_____x92stdTK6GF-Q4w3yKeEggQ..x_____x_ags_e6ff8a37-e502-11ed-bafb-0afd7775ca2d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03" t="8905" r="25647" b="23421"/>
          <a:stretch/>
        </p:blipFill>
        <p:spPr bwMode="auto">
          <a:xfrm>
            <a:off x="4876800" y="1581150"/>
            <a:ext cx="33528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385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0"/>
            <a:ext cx="8839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Gray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Street Two-Way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Conversion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43000" y="716172"/>
            <a:ext cx="6324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Project Schedule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August 5,</a:t>
            </a:r>
            <a:r>
              <a:rPr kumimoji="0" lang="en-US" sz="1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2024 - Start construction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400" dirty="0" smtClean="0">
                <a:solidFill>
                  <a:prstClr val="black"/>
                </a:solidFill>
                <a:latin typeface="Calibri"/>
              </a:rPr>
              <a:t>August 2025 </a:t>
            </a:r>
            <a:r>
              <a:rPr lang="en-US" sz="1400" dirty="0" smtClean="0">
                <a:solidFill>
                  <a:prstClr val="black"/>
                </a:solidFill>
                <a:latin typeface="Calibri"/>
              </a:rPr>
              <a:t>- Project completion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309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581150"/>
            <a:ext cx="88392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 smtClean="0">
                <a:solidFill>
                  <a:prstClr val="black"/>
                </a:solidFill>
              </a:rPr>
              <a:t>Questions?</a:t>
            </a:r>
            <a:endParaRPr lang="en-US" sz="66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506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-2133600" y="162900"/>
            <a:ext cx="8229600" cy="685800"/>
          </a:xfrm>
        </p:spPr>
        <p:txBody>
          <a:bodyPr>
            <a:noAutofit/>
          </a:bodyPr>
          <a:lstStyle/>
          <a:p>
            <a:r>
              <a:rPr lang="en-US" sz="3300" b="1" dirty="0"/>
              <a:t>Downtown </a:t>
            </a:r>
            <a:br>
              <a:rPr lang="en-US" sz="3300" b="1" dirty="0"/>
            </a:br>
            <a:r>
              <a:rPr lang="en-US" sz="3300" b="1" dirty="0"/>
              <a:t>Projects </a:t>
            </a:r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5486400" y="1501890"/>
            <a:ext cx="4738" cy="30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52400" y="1047750"/>
            <a:ext cx="4191000" cy="2846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1400" dirty="0"/>
              <a:t>Porter Avenue and Acres Street Intersection (2019 Transportation Bond</a:t>
            </a:r>
            <a:r>
              <a:rPr lang="en-US" sz="1400" dirty="0" smtClean="0"/>
              <a:t>) (Complete)</a:t>
            </a:r>
            <a:endParaRPr lang="en-US" sz="1400" dirty="0"/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1400" dirty="0" smtClean="0"/>
              <a:t>Porter </a:t>
            </a:r>
            <a:r>
              <a:rPr lang="en-US" sz="1400" dirty="0"/>
              <a:t>Avenue Streetscape (2019 Transportation </a:t>
            </a:r>
            <a:r>
              <a:rPr lang="en-US" sz="1400" dirty="0" smtClean="0"/>
              <a:t>Bond) (Completion August 2024)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1400" dirty="0" smtClean="0"/>
              <a:t>James </a:t>
            </a:r>
            <a:r>
              <a:rPr lang="en-US" sz="1400" dirty="0" smtClean="0"/>
              <a:t>Garner Phase 2 (ODOT Bid Oct. 2022, Complete </a:t>
            </a:r>
            <a:r>
              <a:rPr lang="en-US" sz="1400" dirty="0" smtClean="0"/>
              <a:t>August 2024)</a:t>
            </a:r>
            <a:endParaRPr lang="en-US" sz="1400" dirty="0" smtClean="0"/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1400" dirty="0"/>
              <a:t>Gray Street Two-way (2019 Transportation Bond) </a:t>
            </a:r>
            <a:r>
              <a:rPr lang="en-US" sz="1400" dirty="0" smtClean="0"/>
              <a:t>(Begin Construction August 2024, </a:t>
            </a:r>
            <a:r>
              <a:rPr lang="en-US" sz="1400" dirty="0" smtClean="0"/>
              <a:t>Complete </a:t>
            </a:r>
            <a:r>
              <a:rPr lang="en-US" sz="1400" dirty="0" smtClean="0"/>
              <a:t>August 2024)</a:t>
            </a:r>
            <a:endParaRPr lang="en-US" sz="1400" dirty="0"/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1400" dirty="0" smtClean="0"/>
              <a:t>James </a:t>
            </a:r>
            <a:r>
              <a:rPr lang="en-US" sz="1400" dirty="0"/>
              <a:t>Garner Phase 3 (2019 Transportation </a:t>
            </a:r>
            <a:r>
              <a:rPr lang="en-US" sz="1400" dirty="0" smtClean="0"/>
              <a:t>Bond) </a:t>
            </a:r>
            <a:endParaRPr lang="en-US" sz="1400" dirty="0" smtClean="0"/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1400" dirty="0" smtClean="0"/>
              <a:t>Total </a:t>
            </a:r>
            <a:r>
              <a:rPr lang="en-US" sz="1400" dirty="0" smtClean="0"/>
              <a:t>City Investment - $21,900,000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3400" y="139368"/>
            <a:ext cx="4011706" cy="4905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8724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con-isilon\city\users\alombardo\CapPro\FYE 2020 Bond Issue\FYE 202X Norman Transportation Bond Program Fina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368" y="704421"/>
            <a:ext cx="5715000" cy="4416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81000" y="13335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sz="4000" b="1" dirty="0"/>
              <a:t>Projects Map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154" y="1067036"/>
            <a:ext cx="1978565" cy="102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8" descr="See the source imag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506" y="2398139"/>
            <a:ext cx="2579862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U:\Photos\Constitution\P510002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757" y="3653681"/>
            <a:ext cx="1737360" cy="1303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16922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285750"/>
            <a:ext cx="8839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Project Details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Gray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Street Two-Way Conversion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4218708" y="1348680"/>
          <a:ext cx="4800601" cy="533400"/>
        </p:xfrm>
        <a:graphic>
          <a:graphicData uri="http://schemas.openxmlformats.org/drawingml/2006/table">
            <a:tbl>
              <a:tblPr/>
              <a:tblGrid>
                <a:gridCol w="18463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71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71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6364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b="1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Construction Cost</a:t>
                      </a:r>
                      <a:br>
                        <a:rPr lang="en-US" sz="700" b="1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</a:br>
                      <a:r>
                        <a:rPr lang="en-US" sz="700" b="1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700" b="1" kern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Federal </a:t>
                      </a:r>
                      <a:r>
                        <a:rPr lang="en-US" sz="700" b="1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Share)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b="1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Total Cost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b="1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Bond Cost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70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kern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$0</a:t>
                      </a:r>
                      <a:endParaRPr lang="en-US" sz="700" kern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kern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$5,300,000</a:t>
                      </a:r>
                      <a:endParaRPr lang="en-US" sz="700" kern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kern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$5,300,000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971" y="1352550"/>
            <a:ext cx="1270681" cy="1616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 descr="\\con-isilon\city\users\alombardo\CapPro\Main&amp;Gray Conversion\Study Location Map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855410"/>
            <a:ext cx="4856018" cy="3142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5" descr="Image result for traffic light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0941" y="3576394"/>
            <a:ext cx="76200" cy="108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5" descr="Image result for traffic light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574" y="3440066"/>
            <a:ext cx="76200" cy="108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5" descr="Image result for traffic light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9532" y="3270486"/>
            <a:ext cx="76200" cy="108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 descr="Image result for traffic light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6268" y="2585517"/>
            <a:ext cx="76200" cy="108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5" descr="Image result for traffic light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4352" y="2901401"/>
            <a:ext cx="76200" cy="108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152399" y="1352550"/>
            <a:ext cx="27625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Scope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30188" marR="0" lvl="0" indent="-2301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>
                <a:tab pos="230188" algn="l"/>
              </a:tabLst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Traffic Signal Modifications</a:t>
            </a:r>
          </a:p>
          <a:p>
            <a:pPr marL="230188" marR="0" lvl="0" indent="-2301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Intersection Widening</a:t>
            </a:r>
          </a:p>
          <a:p>
            <a:pPr marL="230188" marR="0" lvl="0" indent="-2301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Four-Quadrant Gate Systems at Railroad Crossing</a:t>
            </a:r>
          </a:p>
          <a:p>
            <a:pPr marL="230188" marR="0" lvl="0" indent="-2301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Restriping </a:t>
            </a:r>
          </a:p>
          <a:p>
            <a:pPr marL="230188" marR="0" lvl="0" indent="-2301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Signage</a:t>
            </a: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295" y="2987548"/>
            <a:ext cx="2336705" cy="1271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39839" y="3151481"/>
            <a:ext cx="1688961" cy="11079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Key Issues: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Preservation of Railroad Quiet Zone and traffic impact of James Garner Avenue connection to Flood Avenue</a:t>
            </a:r>
            <a:endParaRPr kumimoji="0" lang="en-US" sz="11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865180" y="4394821"/>
            <a:ext cx="2325819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Key Stakeholder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290" name="Picture 2" descr="See the source imag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9965" y="4486340"/>
            <a:ext cx="1055687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2411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285750"/>
            <a:ext cx="8839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Gray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Street Two-Way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Conversion</a:t>
            </a:r>
          </a:p>
          <a:p>
            <a:pPr algn="ctr">
              <a:defRPr/>
            </a:pPr>
            <a:r>
              <a:rPr lang="en-US" b="1" dirty="0">
                <a:solidFill>
                  <a:prstClr val="black"/>
                </a:solidFill>
              </a:rPr>
              <a:t>Project Cost: $</a:t>
            </a:r>
            <a:r>
              <a:rPr lang="en-US" b="1" dirty="0" smtClean="0">
                <a:solidFill>
                  <a:prstClr val="black"/>
                </a:solidFill>
              </a:rPr>
              <a:t>5,100,000  </a:t>
            </a:r>
          </a:p>
          <a:p>
            <a:pPr algn="ctr">
              <a:defRPr/>
            </a:pPr>
            <a:r>
              <a:rPr lang="en-US" b="1" dirty="0" smtClean="0">
                <a:solidFill>
                  <a:prstClr val="black"/>
                </a:solidFill>
              </a:rPr>
              <a:t>(</a:t>
            </a:r>
            <a:r>
              <a:rPr lang="en-US" b="1" dirty="0">
                <a:solidFill>
                  <a:prstClr val="black"/>
                </a:solidFill>
              </a:rPr>
              <a:t>Local: </a:t>
            </a:r>
            <a:r>
              <a:rPr lang="en-US" b="1" dirty="0" smtClean="0">
                <a:solidFill>
                  <a:prstClr val="black"/>
                </a:solidFill>
              </a:rPr>
              <a:t>$2,834,147, Federal $2,265,853)</a:t>
            </a:r>
            <a:endParaRPr lang="en-US" b="1" dirty="0">
              <a:solidFill>
                <a:prstClr val="black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147" name="Picture 3" descr="\\con-isilon\city\users\alombardo\CapPro\Main&amp;Gray Conversion\Study Location Ma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855410"/>
            <a:ext cx="4856018" cy="3142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5" descr="Image result for traffic light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0941" y="3576394"/>
            <a:ext cx="76200" cy="108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5" descr="Image result for traffic light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574" y="3440066"/>
            <a:ext cx="76200" cy="108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5" descr="Image result for traffic light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9532" y="3270486"/>
            <a:ext cx="76200" cy="108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 descr="Image result for traffic light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6268" y="2585517"/>
            <a:ext cx="76200" cy="108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5" descr="Image result for traffic light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4352" y="2901401"/>
            <a:ext cx="76200" cy="108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152399" y="1352550"/>
            <a:ext cx="276257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Scope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30188" marR="0" lvl="0" indent="-2301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>
                <a:tab pos="230188" algn="l"/>
              </a:tabLst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Traffic Signal Modifications</a:t>
            </a:r>
          </a:p>
          <a:p>
            <a:pPr marL="230188" marR="0" lvl="0" indent="-2301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Intersection Widening</a:t>
            </a:r>
          </a:p>
          <a:p>
            <a:pPr marL="230188" marR="0" lvl="0" indent="-2301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Railroad Crossing Improvement</a:t>
            </a:r>
          </a:p>
          <a:p>
            <a:pPr marL="230188" marR="0" lvl="0" indent="-2301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Restriping </a:t>
            </a:r>
          </a:p>
          <a:p>
            <a:pPr marL="230188" marR="0" lvl="0" indent="-2301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Signage</a:t>
            </a:r>
          </a:p>
          <a:p>
            <a:pPr marL="230188" marR="0" lvl="0" indent="-2301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en-US" sz="1400" dirty="0" smtClean="0">
                <a:solidFill>
                  <a:prstClr val="black"/>
                </a:solidFill>
                <a:latin typeface="Calibri"/>
              </a:rPr>
              <a:t>Reverse Angle Parking</a:t>
            </a:r>
          </a:p>
          <a:p>
            <a:pPr marL="230188" marR="0" lvl="0" indent="-2301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Landscaped</a:t>
            </a:r>
            <a:r>
              <a:rPr kumimoji="0" lang="en-US" sz="1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Islands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30188" marR="0" lvl="0" indent="-2301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en-US" sz="1400" dirty="0" smtClean="0">
                <a:solidFill>
                  <a:prstClr val="black"/>
                </a:solidFill>
                <a:latin typeface="Calibri"/>
              </a:rPr>
              <a:t>Begin Construction 2023</a:t>
            </a:r>
          </a:p>
          <a:p>
            <a:pPr marL="230188" marR="0" lvl="0" indent="-2301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en-US" sz="1400" dirty="0" smtClean="0">
                <a:solidFill>
                  <a:prstClr val="black"/>
                </a:solidFill>
                <a:latin typeface="Calibri"/>
              </a:rPr>
              <a:t>Complete Construction 2024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674620" y="3210694"/>
            <a:ext cx="1524000" cy="127727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Key Issues: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Preservation of Railroad Quiet Zone and traffic impact of James Garner Avenue connection to Flood Avenue</a:t>
            </a:r>
            <a:endParaRPr kumimoji="0" lang="en-US" sz="11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865181" y="4533727"/>
            <a:ext cx="2325819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Key Stakeholder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290" name="Picture 2" descr="See the source imag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626" y="4625246"/>
            <a:ext cx="1055687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04800" y="273747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Current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653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0"/>
            <a:ext cx="8839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Gray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Street Two-Way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Conversion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43000" y="716172"/>
            <a:ext cx="63246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During </a:t>
            </a:r>
            <a:r>
              <a:rPr lang="en-US" sz="1400" b="1" dirty="0" smtClean="0">
                <a:solidFill>
                  <a:prstClr val="black"/>
                </a:solidFill>
                <a:latin typeface="Calibri"/>
              </a:rPr>
              <a:t>project 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design additional streetscape</a:t>
            </a:r>
            <a:r>
              <a:rPr kumimoji="0" lang="en-US" sz="1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enhancements were added where budget and space allowed</a:t>
            </a:r>
            <a:endParaRPr kumimoji="0" lang="en-US" sz="1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Bulb</a:t>
            </a:r>
            <a:r>
              <a:rPr kumimoji="0" lang="en-US" sz="1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outs at intersections where appropriate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baseline="0" dirty="0" smtClean="0">
                <a:solidFill>
                  <a:prstClr val="black"/>
                </a:solidFill>
                <a:latin typeface="Calibri"/>
              </a:rPr>
              <a:t>Decorative</a:t>
            </a:r>
            <a:r>
              <a:rPr lang="en-US" sz="1400" dirty="0" smtClean="0">
                <a:solidFill>
                  <a:prstClr val="black"/>
                </a:solidFill>
                <a:latin typeface="Calibri"/>
              </a:rPr>
              <a:t> intersections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Street</a:t>
            </a:r>
            <a:r>
              <a:rPr kumimoji="0" lang="en-US" sz="1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trees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baseline="0" dirty="0" smtClean="0">
                <a:solidFill>
                  <a:prstClr val="black"/>
                </a:solidFill>
                <a:latin typeface="Calibri"/>
              </a:rPr>
              <a:t>Landscaped intersections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Landscaped islands at the railroad crossing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baseline="0" dirty="0" smtClean="0">
                <a:solidFill>
                  <a:prstClr val="black"/>
                </a:solidFill>
                <a:latin typeface="Calibri"/>
              </a:rPr>
              <a:t>Traffic access management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1400" dirty="0" smtClean="0">
                <a:solidFill>
                  <a:prstClr val="black"/>
                </a:solidFill>
                <a:latin typeface="Calibri"/>
              </a:rPr>
              <a:t>Eliminated several drives</a:t>
            </a:r>
            <a:endParaRPr lang="en-US" sz="1400" baseline="0" dirty="0" smtClean="0">
              <a:solidFill>
                <a:prstClr val="black"/>
              </a:solidFill>
              <a:latin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dirty="0" smtClean="0">
                <a:solidFill>
                  <a:prstClr val="black"/>
                </a:solidFill>
                <a:latin typeface="Calibri"/>
              </a:rPr>
              <a:t>Lighting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1400" baseline="0" dirty="0" smtClean="0">
                <a:solidFill>
                  <a:prstClr val="black"/>
                </a:solidFill>
                <a:latin typeface="Calibri"/>
              </a:rPr>
              <a:t>10 lights to remain on the decorative traffic</a:t>
            </a:r>
            <a:r>
              <a:rPr lang="en-US" sz="1400" dirty="0" smtClean="0">
                <a:solidFill>
                  <a:prstClr val="black"/>
                </a:solidFill>
                <a:latin typeface="Calibri"/>
              </a:rPr>
              <a:t> signals (LED)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1400" dirty="0" smtClean="0">
                <a:solidFill>
                  <a:prstClr val="black"/>
                </a:solidFill>
                <a:latin typeface="Calibri"/>
              </a:rPr>
              <a:t>11 old lights to be removed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1400" baseline="0" dirty="0" smtClean="0">
                <a:solidFill>
                  <a:prstClr val="black"/>
                </a:solidFill>
                <a:latin typeface="Calibri"/>
              </a:rPr>
              <a:t>27</a:t>
            </a:r>
            <a:r>
              <a:rPr lang="en-US" sz="1400" dirty="0" smtClean="0">
                <a:solidFill>
                  <a:prstClr val="black"/>
                </a:solidFill>
                <a:latin typeface="Calibri"/>
              </a:rPr>
              <a:t> new LED light fixtures to be installed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1400" dirty="0" smtClean="0">
                <a:solidFill>
                  <a:prstClr val="black"/>
                </a:solidFill>
                <a:latin typeface="Calibri"/>
              </a:rPr>
              <a:t>Lighting power lines underground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400" baseline="0" dirty="0" smtClean="0">
                <a:solidFill>
                  <a:prstClr val="black"/>
                </a:solidFill>
                <a:latin typeface="Calibri"/>
              </a:rPr>
              <a:t>Street furniture at selected</a:t>
            </a:r>
            <a:r>
              <a:rPr lang="en-US" sz="1400" dirty="0" smtClean="0">
                <a:solidFill>
                  <a:prstClr val="black"/>
                </a:solidFill>
                <a:latin typeface="Calibri"/>
              </a:rPr>
              <a:t> locations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1400" baseline="0" dirty="0" smtClean="0">
                <a:solidFill>
                  <a:prstClr val="black"/>
                </a:solidFill>
                <a:latin typeface="Calibri"/>
              </a:rPr>
              <a:t>Benches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1400" dirty="0" smtClean="0">
                <a:solidFill>
                  <a:prstClr val="black"/>
                </a:solidFill>
                <a:latin typeface="Calibri"/>
              </a:rPr>
              <a:t>Trash cans</a:t>
            </a:r>
            <a:endParaRPr lang="en-US" sz="1400" baseline="0" dirty="0" smtClean="0">
              <a:solidFill>
                <a:prstClr val="black"/>
              </a:solidFill>
              <a:latin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0733" y="971550"/>
            <a:ext cx="873153" cy="25864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28" b="8572"/>
          <a:stretch/>
        </p:blipFill>
        <p:spPr>
          <a:xfrm>
            <a:off x="4724400" y="3681009"/>
            <a:ext cx="2133600" cy="12801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t="3125" b="14549"/>
          <a:stretch/>
        </p:blipFill>
        <p:spPr>
          <a:xfrm>
            <a:off x="6934200" y="3681009"/>
            <a:ext cx="1933490" cy="12653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22" t="18518" r="7778" b="23704"/>
          <a:stretch/>
        </p:blipFill>
        <p:spPr>
          <a:xfrm rot="5400000">
            <a:off x="6496234" y="1564277"/>
            <a:ext cx="2586442" cy="1400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3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33350"/>
            <a:ext cx="8839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Gray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Street Two-Way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Conversion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8" t="4074" r="3028" b="4074"/>
          <a:stretch/>
        </p:blipFill>
        <p:spPr>
          <a:xfrm>
            <a:off x="838200" y="209550"/>
            <a:ext cx="7467600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28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33350"/>
            <a:ext cx="8839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Gray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Street Two-Way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Conversion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8" t="4074" r="3028" b="4074"/>
          <a:stretch/>
        </p:blipFill>
        <p:spPr>
          <a:xfrm>
            <a:off x="838200" y="209550"/>
            <a:ext cx="7467600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452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285750"/>
            <a:ext cx="8839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Gray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Street Two-Way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Conversion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8" t="4074" r="3030" b="4074"/>
          <a:stretch/>
        </p:blipFill>
        <p:spPr>
          <a:xfrm>
            <a:off x="838200" y="209550"/>
            <a:ext cx="7467600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54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 PPT Template Red and Blu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 PPT Template Red and Blue</Template>
  <TotalTime>38075</TotalTime>
  <Words>385</Words>
  <Application>Microsoft Office PowerPoint</Application>
  <PresentationFormat>On-screen Show (16:9)</PresentationFormat>
  <Paragraphs>85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Wingdings</vt:lpstr>
      <vt:lpstr>CoN PPT Template Red and Blue</vt:lpstr>
      <vt:lpstr>1_Office Theme</vt:lpstr>
      <vt:lpstr>2_Office Theme</vt:lpstr>
      <vt:lpstr>Gray Street Two-Way Project Update</vt:lpstr>
      <vt:lpstr>Downtown  Projects </vt:lpstr>
      <vt:lpstr>Projects Map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City of Norman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CITY OF NORMAN</dc:title>
  <dc:creator>Beth Muckala</dc:creator>
  <cp:lastModifiedBy>Scott Sturtz</cp:lastModifiedBy>
  <cp:revision>376</cp:revision>
  <cp:lastPrinted>2023-04-27T13:56:21Z</cp:lastPrinted>
  <dcterms:created xsi:type="dcterms:W3CDTF">2018-04-02T18:39:29Z</dcterms:created>
  <dcterms:modified xsi:type="dcterms:W3CDTF">2024-08-01T17:13:09Z</dcterms:modified>
</cp:coreProperties>
</file>